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8" r:id="rId3"/>
    <p:sldId id="277" r:id="rId4"/>
    <p:sldId id="258" r:id="rId5"/>
    <p:sldId id="260" r:id="rId6"/>
    <p:sldId id="261" r:id="rId7"/>
    <p:sldId id="264" r:id="rId8"/>
    <p:sldId id="265" r:id="rId9"/>
    <p:sldId id="270" r:id="rId10"/>
    <p:sldId id="268" r:id="rId11"/>
    <p:sldId id="299" r:id="rId12"/>
    <p:sldId id="300" r:id="rId13"/>
    <p:sldId id="306" r:id="rId14"/>
    <p:sldId id="307" r:id="rId15"/>
    <p:sldId id="301" r:id="rId16"/>
    <p:sldId id="266" r:id="rId17"/>
    <p:sldId id="285" r:id="rId18"/>
    <p:sldId id="304" r:id="rId19"/>
    <p:sldId id="279" r:id="rId20"/>
    <p:sldId id="287" r:id="rId21"/>
    <p:sldId id="286" r:id="rId22"/>
    <p:sldId id="305" r:id="rId23"/>
    <p:sldId id="302" r:id="rId24"/>
    <p:sldId id="303" r:id="rId25"/>
    <p:sldId id="295" r:id="rId26"/>
    <p:sldId id="284" r:id="rId27"/>
    <p:sldId id="308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56" autoAdjust="0"/>
    <p:restoredTop sz="94660"/>
  </p:normalViewPr>
  <p:slideViewPr>
    <p:cSldViewPr>
      <p:cViewPr>
        <p:scale>
          <a:sx n="110" d="100"/>
          <a:sy n="110" d="100"/>
        </p:scale>
        <p:origin x="-7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6991A-7349-469A-A402-9BE28AF7D8A4}" type="datetimeFigureOut">
              <a:rPr lang="ko-KR" altLang="en-US" smtClean="0"/>
              <a:pPr/>
              <a:t>2012-10-10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0A67C-8593-4646-B153-44E00C24BC4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-32" y="-24"/>
            <a:ext cx="9144032" cy="584503"/>
            <a:chOff x="-32" y="-24"/>
            <a:chExt cx="9144032" cy="584503"/>
          </a:xfrm>
        </p:grpSpPr>
        <p:sp>
          <p:nvSpPr>
            <p:cNvPr id="8" name="Rectangle 42"/>
            <p:cNvSpPr>
              <a:spLocks noChangeArrowheads="1"/>
            </p:cNvSpPr>
            <p:nvPr/>
          </p:nvSpPr>
          <p:spPr bwMode="auto">
            <a:xfrm flipH="1">
              <a:off x="32" y="-24"/>
              <a:ext cx="9143968" cy="57144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0" lang="ko-KR" altLang="ko-KR"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9" name="Line 47"/>
            <p:cNvSpPr>
              <a:spLocks noChangeShapeType="1"/>
            </p:cNvSpPr>
            <p:nvPr/>
          </p:nvSpPr>
          <p:spPr bwMode="auto">
            <a:xfrm>
              <a:off x="-1" y="584479"/>
              <a:ext cx="8964000" cy="0"/>
            </a:xfrm>
            <a:prstGeom prst="line">
              <a:avLst/>
            </a:prstGeom>
            <a:noFill/>
            <a:ln w="12700">
              <a:solidFill>
                <a:srgbClr val="006699"/>
              </a:solidFill>
              <a:round/>
              <a:headEnd/>
              <a:tailEnd/>
            </a:ln>
          </p:spPr>
          <p:txBody>
            <a:bodyPr lIns="101453" tIns="50726" rIns="101453" bIns="50726"/>
            <a:lstStyle/>
            <a:p>
              <a:endParaRPr lang="ko-KR" altLang="en-US"/>
            </a:p>
          </p:txBody>
        </p:sp>
        <p:sp>
          <p:nvSpPr>
            <p:cNvPr id="10" name="Line 47"/>
            <p:cNvSpPr>
              <a:spLocks noChangeShapeType="1"/>
            </p:cNvSpPr>
            <p:nvPr/>
          </p:nvSpPr>
          <p:spPr bwMode="auto">
            <a:xfrm>
              <a:off x="-32" y="521814"/>
              <a:ext cx="723600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lIns="101453" tIns="50726" rIns="101453" bIns="50726"/>
            <a:lstStyle/>
            <a:p>
              <a:endParaRPr lang="ko-KR" altLang="en-US"/>
            </a:p>
          </p:txBody>
        </p:sp>
        <p:pic>
          <p:nvPicPr>
            <p:cNvPr id="11" name="Picture 3" descr="C:\Users\KONKUK\Desktop\그림4.png"/>
            <p:cNvPicPr>
              <a:picLocks noChangeAspect="1" noChangeArrowheads="1"/>
            </p:cNvPicPr>
            <p:nvPr/>
          </p:nvPicPr>
          <p:blipFill>
            <a:blip r:embed="rId13" cstate="print"/>
            <a:srcRect l="79074" r="4432" b="26890"/>
            <a:stretch>
              <a:fillRect/>
            </a:stretch>
          </p:blipFill>
          <p:spPr bwMode="auto">
            <a:xfrm>
              <a:off x="7255296" y="0"/>
              <a:ext cx="1512168" cy="561743"/>
            </a:xfrm>
            <a:prstGeom prst="rect">
              <a:avLst/>
            </a:prstGeom>
            <a:noFill/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6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images.google.co.kr/imgres?imgurl=http://www.acrosoft.pe.kr/board/files/attach/images/14625/527/051/icofx.png&amp;imgrefurl=http://www.acrosoft.pe.kr/board/cg_apps/51527&amp;usg=___HXZrKnaRVVRhyzrNGkSOcp1EPM=&amp;h=306&amp;w=341&amp;sz=109&amp;hl=ko&amp;start=153&amp;um=1&amp;tbnid=MQXmbHdsDNmt3M:&amp;tbnh=108&amp;tbnw=120&amp;prev=/images?q=IT&amp;ndsp=20&amp;complete=1&amp;hl=ko&amp;lr=&amp;sa=N&amp;start=140&amp;um=1&amp;newwindow=1" TargetMode="External"/><Relationship Id="rId5" Type="http://schemas.openxmlformats.org/officeDocument/2006/relationships/image" Target="../media/image35.jpeg"/><Relationship Id="rId4" Type="http://schemas.openxmlformats.org/officeDocument/2006/relationships/hyperlink" Target="http://images.google.co.kr/imgres?imgurl=http://medicineworld.org/images/blogs/1-2007/nano-technology-7810.jpg&amp;imgrefurl=http://medicineworld.org/cancer/lead/1-2007/safety-impacts-of-nanotechnology.html&amp;usg=__jVfOaimD11fZlm0g_6s0yHjCtoo=&amp;h=308&amp;w=392&amp;sz=28&amp;hl=ko&amp;start=4&amp;um=1&amp;tbnid=WxLm6AP7SCf3JM:&amp;tbnh=97&amp;tbnw=123&amp;prev=/images?q=nano+technology&amp;complete=1&amp;hl=ko&amp;lr=&amp;sa=N&amp;um=1&amp;newwindow=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wmf"/><Relationship Id="rId5" Type="http://schemas.openxmlformats.org/officeDocument/2006/relationships/image" Target="../media/image57.gif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180" name="Picture 4" descr="C:\Users\ATF\Desktop\그림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938" y="-17463"/>
            <a:ext cx="9161463" cy="6894513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ntents-1"/>
          <p:cNvPicPr>
            <a:picLocks noChangeAspect="1" noChangeArrowheads="1"/>
          </p:cNvPicPr>
          <p:nvPr/>
        </p:nvPicPr>
        <p:blipFill>
          <a:blip r:embed="rId2" cstate="print"/>
          <a:srcRect t="9051"/>
          <a:stretch>
            <a:fillRect/>
          </a:stretch>
        </p:blipFill>
        <p:spPr bwMode="auto">
          <a:xfrm>
            <a:off x="0" y="620688"/>
            <a:ext cx="9144000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err="1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K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onkuk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 University –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Academics</a:t>
            </a:r>
          </a:p>
        </p:txBody>
      </p:sp>
      <p:sp>
        <p:nvSpPr>
          <p:cNvPr id="5" name="AutoShape 10"/>
          <p:cNvSpPr>
            <a:spLocks noChangeArrowheads="1"/>
          </p:cNvSpPr>
          <p:nvPr/>
        </p:nvSpPr>
        <p:spPr bwMode="auto">
          <a:xfrm>
            <a:off x="323850" y="1124545"/>
            <a:ext cx="4024313" cy="5184775"/>
          </a:xfrm>
          <a:prstGeom prst="roundRect">
            <a:avLst>
              <a:gd name="adj" fmla="val 16667"/>
            </a:avLst>
          </a:prstGeom>
          <a:solidFill>
            <a:srgbClr val="4974C1"/>
          </a:solidFill>
          <a:ln w="6350">
            <a:solidFill>
              <a:srgbClr val="7593D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292225" y="1195983"/>
            <a:ext cx="19764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0"/>
            <a:r>
              <a:rPr lang="en-US" altLang="ko-KR" sz="2400" b="1">
                <a:solidFill>
                  <a:srgbClr val="00FFFF"/>
                </a:solidFill>
                <a:ea typeface="돋움" pitchFamily="50" charset="-127"/>
              </a:rPr>
              <a:t>Colleges</a:t>
            </a:r>
            <a:endParaRPr lang="en-US" altLang="ko-KR" sz="2400" b="1">
              <a:solidFill>
                <a:srgbClr val="00FFFF"/>
              </a:solidFill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603250" y="1823045"/>
            <a:ext cx="3437544" cy="4315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rgbClr val="FFFF00"/>
                </a:solidFill>
                <a:ea typeface="돋움" pitchFamily="50" charset="-127"/>
              </a:rPr>
              <a:t> </a:t>
            </a:r>
            <a:r>
              <a:rPr lang="en-US" altLang="ko-KR" sz="1400" b="1" dirty="0" smtClean="0">
                <a:solidFill>
                  <a:srgbClr val="FFFF00"/>
                </a:solidFill>
                <a:ea typeface="돋움" pitchFamily="50" charset="-127"/>
              </a:rPr>
              <a:t>Global Integrated Studies</a:t>
            </a:r>
            <a:endParaRPr lang="en-US" altLang="ko-KR" sz="1400" b="1" dirty="0">
              <a:solidFill>
                <a:srgbClr val="FFFF00"/>
              </a:solidFill>
              <a:ea typeface="돋움" pitchFamily="50" charset="-127"/>
            </a:endParaRP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Science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Architecture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Engineering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Information and Telecommunication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Political </a:t>
            </a:r>
            <a:r>
              <a:rPr lang="en-US" altLang="ko-KR" sz="1400" b="1" dirty="0" smtClean="0">
                <a:solidFill>
                  <a:schemeClr val="bg1"/>
                </a:solidFill>
                <a:ea typeface="돋움" pitchFamily="50" charset="-127"/>
              </a:rPr>
              <a:t>Science &amp; Law</a:t>
            </a:r>
            <a:endParaRPr lang="en-US" altLang="ko-KR" sz="1400" b="1" dirty="0">
              <a:solidFill>
                <a:schemeClr val="bg1"/>
              </a:solidFill>
              <a:ea typeface="돋움" pitchFamily="50" charset="-127"/>
            </a:endParaRP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ea typeface="돋움" pitchFamily="50" charset="-127"/>
              </a:rPr>
              <a:t>Liberal Arts</a:t>
            </a:r>
            <a:endParaRPr lang="en-US" altLang="ko-KR" sz="1400" b="1" dirty="0">
              <a:solidFill>
                <a:schemeClr val="bg1"/>
              </a:solidFill>
              <a:ea typeface="돋움" pitchFamily="50" charset="-127"/>
            </a:endParaRP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Commerce and Economics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Business Administration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Animal Bioscience and Technology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Life and Environmental of Science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Veterinary Medicine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Art and Design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 dirty="0">
                <a:solidFill>
                  <a:schemeClr val="bg1"/>
                </a:solidFill>
                <a:ea typeface="돋움" pitchFamily="50" charset="-127"/>
              </a:rPr>
              <a:t> Education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76275" y="1772245"/>
            <a:ext cx="3273425" cy="71438"/>
            <a:chOff x="348" y="2592"/>
            <a:chExt cx="2120" cy="13"/>
          </a:xfrm>
        </p:grpSpPr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356" y="2605"/>
              <a:ext cx="2112" cy="0"/>
            </a:xfrm>
            <a:prstGeom prst="line">
              <a:avLst/>
            </a:prstGeom>
            <a:noFill/>
            <a:ln w="9525">
              <a:solidFill>
                <a:srgbClr val="3363A9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Line 15"/>
            <p:cNvSpPr>
              <a:spLocks noChangeShapeType="1"/>
            </p:cNvSpPr>
            <p:nvPr/>
          </p:nvSpPr>
          <p:spPr bwMode="auto">
            <a:xfrm>
              <a:off x="348" y="2592"/>
              <a:ext cx="2112" cy="0"/>
            </a:xfrm>
            <a:prstGeom prst="line">
              <a:avLst/>
            </a:prstGeom>
            <a:noFill/>
            <a:ln w="6350">
              <a:solidFill>
                <a:srgbClr val="80A4D8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1" name="AutoShape 17"/>
          <p:cNvSpPr>
            <a:spLocks noChangeArrowheads="1"/>
          </p:cNvSpPr>
          <p:nvPr/>
        </p:nvSpPr>
        <p:spPr bwMode="auto">
          <a:xfrm>
            <a:off x="4787900" y="1124545"/>
            <a:ext cx="3960813" cy="5111750"/>
          </a:xfrm>
          <a:prstGeom prst="roundRect">
            <a:avLst>
              <a:gd name="adj" fmla="val 16667"/>
            </a:avLst>
          </a:prstGeom>
          <a:solidFill>
            <a:srgbClr val="339966"/>
          </a:solidFill>
          <a:ln w="6350">
            <a:solidFill>
              <a:srgbClr val="7593DF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0">
              <a:lnSpc>
                <a:spcPct val="70000"/>
              </a:lnSpc>
            </a:pPr>
            <a:endParaRPr lang="ko-KR" altLang="en-US" sz="1800">
              <a:latin typeface="Arial" charset="0"/>
            </a:endParaRPr>
          </a:p>
        </p:txBody>
      </p:sp>
      <p:sp>
        <p:nvSpPr>
          <p:cNvPr id="12" name="Rectangle 18"/>
          <p:cNvSpPr>
            <a:spLocks noChangeArrowheads="1"/>
          </p:cNvSpPr>
          <p:nvPr/>
        </p:nvSpPr>
        <p:spPr bwMode="auto">
          <a:xfrm>
            <a:off x="5219700" y="1165820"/>
            <a:ext cx="30956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0">
              <a:lnSpc>
                <a:spcPct val="90000"/>
              </a:lnSpc>
            </a:pPr>
            <a:r>
              <a:rPr lang="en-US" altLang="ko-KR" sz="2400" b="1">
                <a:solidFill>
                  <a:srgbClr val="CCFF33"/>
                </a:solidFill>
                <a:ea typeface="돋움" pitchFamily="50" charset="-127"/>
              </a:rPr>
              <a:t>Specialized</a:t>
            </a:r>
          </a:p>
          <a:p>
            <a:pPr algn="ctr" latinLnBrk="0">
              <a:lnSpc>
                <a:spcPct val="90000"/>
              </a:lnSpc>
            </a:pPr>
            <a:r>
              <a:rPr lang="en-US" altLang="ko-KR" sz="2400" b="1">
                <a:solidFill>
                  <a:srgbClr val="CCFF33"/>
                </a:solidFill>
                <a:ea typeface="돋움" pitchFamily="50" charset="-127"/>
              </a:rPr>
              <a:t> Graduate Schools</a:t>
            </a:r>
          </a:p>
        </p:txBody>
      </p:sp>
      <p:sp>
        <p:nvSpPr>
          <p:cNvPr id="13" name="Line 19"/>
          <p:cNvSpPr>
            <a:spLocks noChangeShapeType="1"/>
          </p:cNvSpPr>
          <p:nvPr/>
        </p:nvSpPr>
        <p:spPr bwMode="auto">
          <a:xfrm flipH="1" flipV="1">
            <a:off x="5003800" y="1916708"/>
            <a:ext cx="3529013" cy="0"/>
          </a:xfrm>
          <a:prstGeom prst="line">
            <a:avLst/>
          </a:prstGeom>
          <a:noFill/>
          <a:ln w="50800">
            <a:solidFill>
              <a:srgbClr val="99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4983163" y="2038945"/>
            <a:ext cx="3549650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Architecture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Medicine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Public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Administration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Education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Engineering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Business Administration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Agriculture and Animal Science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Communication and Public Relations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Information and Telecommunications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Design</a:t>
            </a:r>
          </a:p>
          <a:p>
            <a:pPr latinLnBrk="0">
              <a:lnSpc>
                <a:spcPct val="140000"/>
              </a:lnSpc>
              <a:buFontTx/>
              <a:buChar char="•"/>
            </a:pPr>
            <a:r>
              <a:rPr lang="en-US" altLang="ko-KR" sz="1400" b="1">
                <a:solidFill>
                  <a:schemeClr val="bg1"/>
                </a:solidFill>
                <a:ea typeface="돋움" pitchFamily="50" charset="-127"/>
              </a:rPr>
              <a:t> Real Estate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10574" y="11663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7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1" grpId="0" animBg="1"/>
      <p:bldP spid="12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32" descr="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116472" y="3951295"/>
            <a:ext cx="6952431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kumimoji="0"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Department of Advanced Technology Fusion</a:t>
            </a:r>
            <a:endParaRPr kumimoji="0" lang="en-US" altLang="ko-KR" sz="2000" b="1" dirty="0">
              <a:solidFill>
                <a:srgbClr val="777777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116472" y="5237179"/>
            <a:ext cx="6952431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Needs for International Relationship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071538" y="2714620"/>
            <a:ext cx="7000924" cy="549275"/>
          </a:xfrm>
          <a:prstGeom prst="rect">
            <a:avLst/>
          </a:prstGeom>
          <a:solidFill>
            <a:srgbClr val="00B050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000" b="1" i="1" dirty="0" smtClean="0">
                <a:solidFill>
                  <a:schemeClr val="bg1"/>
                </a:solidFill>
                <a:latin typeface="Tahoma" pitchFamily="34" charset="0"/>
              </a:rPr>
              <a:t>College of Global Integrated Studies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71538" y="1522403"/>
            <a:ext cx="7000924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kumimoji="0" lang="en-US" altLang="ko-KR" sz="2000" b="1" dirty="0" err="1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Konkuk</a:t>
            </a:r>
            <a:r>
              <a:rPr kumimoji="0"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 University</a:t>
            </a:r>
            <a:endParaRPr kumimoji="0" lang="en-US" altLang="ko-KR" sz="2000" b="1" dirty="0">
              <a:solidFill>
                <a:srgbClr val="777777"/>
              </a:solidFill>
              <a:latin typeface="Tahoma" pitchFamily="34" charset="0"/>
              <a:ea typeface="SimSun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7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50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7" grpId="1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 descr="C:\Users\KYO\Desktop\그림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3" y="779902"/>
            <a:ext cx="9155113" cy="6083300"/>
          </a:xfrm>
          <a:prstGeom prst="rect">
            <a:avLst/>
          </a:prstGeom>
          <a:noFill/>
        </p:spPr>
      </p:pic>
      <p:sp>
        <p:nvSpPr>
          <p:cNvPr id="2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C</a:t>
            </a:r>
            <a:r>
              <a:rPr kumimoji="0"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ollege of Global Integrated Studies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2826772" y="3370814"/>
            <a:ext cx="134331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Division of </a:t>
            </a:r>
          </a:p>
          <a:p>
            <a:pPr algn="ctr" fontAlgn="base"/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International </a:t>
            </a:r>
          </a:p>
          <a:p>
            <a:pPr algn="ctr" fontAlgn="base"/>
            <a:r>
              <a:rPr lang="en-US" sz="14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Studies</a:t>
            </a:r>
            <a:endParaRPr lang="en-US" sz="14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61998" y="3357360"/>
            <a:ext cx="162538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Division of </a:t>
            </a:r>
          </a:p>
          <a:p>
            <a:pPr algn="ctr" fontAlgn="base"/>
            <a:r>
              <a:rPr lang="en-US" sz="1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Interdisciplinary </a:t>
            </a:r>
          </a:p>
          <a:p>
            <a:pPr algn="ctr" fontAlgn="base"/>
            <a:r>
              <a:rPr lang="en-US" sz="14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Studies</a:t>
            </a:r>
            <a:endParaRPr lang="en-US" sz="14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006070" y="3375992"/>
            <a:ext cx="186134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Division of </a:t>
            </a:r>
          </a:p>
          <a:p>
            <a:pPr algn="ctr" fontAlgn="base"/>
            <a:r>
              <a:rPr lang="en-US" sz="14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Advanced Industry </a:t>
            </a:r>
          </a:p>
          <a:p>
            <a:pPr algn="ctr" fontAlgn="base"/>
            <a:r>
              <a:rPr lang="en-US" sz="14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Fusion</a:t>
            </a:r>
            <a:endParaRPr lang="en-US" sz="1400" b="1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5120011" y="3383864"/>
            <a:ext cx="12089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Division of </a:t>
            </a:r>
          </a:p>
          <a:p>
            <a:pPr algn="ctr" fontAlgn="base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Specialized </a:t>
            </a:r>
          </a:p>
          <a:p>
            <a:pPr algn="ctr" fontAlgn="base"/>
            <a:r>
              <a:rPr lang="en-US" sz="14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Studies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40358" y="4500570"/>
            <a:ext cx="1343502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To educate </a:t>
            </a:r>
          </a:p>
          <a:p>
            <a:pPr marL="180000" indent="-180000" algn="ctr">
              <a:spcBef>
                <a:spcPts val="300"/>
              </a:spcBef>
            </a:pPr>
            <a:endParaRPr lang="en-US" altLang="ko-KR" sz="1300" dirty="0" smtClean="0">
              <a:solidFill>
                <a:prstClr val="black"/>
              </a:solidFill>
              <a:latin typeface="Arial" pitchFamily="34" charset="0"/>
              <a:ea typeface="Rix고딕 M" pitchFamily="18" charset="-127"/>
              <a:cs typeface="Arial" pitchFamily="34" charset="0"/>
            </a:endParaRP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various </a:t>
            </a: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disciplines</a:t>
            </a: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such</a:t>
            </a:r>
            <a:r>
              <a:rPr lang="ko-KR" altLang="en-US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 </a:t>
            </a: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as</a:t>
            </a: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liberal arts,</a:t>
            </a: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science, and </a:t>
            </a: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engineering</a:t>
            </a:r>
            <a:endParaRPr lang="ko-KR" altLang="en-US" sz="1300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812554" y="4500570"/>
            <a:ext cx="1343502" cy="1485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To bring up</a:t>
            </a:r>
          </a:p>
          <a:p>
            <a:pPr marL="180000" indent="-180000" algn="ctr">
              <a:spcBef>
                <a:spcPts val="300"/>
              </a:spcBef>
            </a:pPr>
            <a:endParaRPr lang="en-US" altLang="ko-KR" sz="1300" dirty="0" smtClean="0">
              <a:solidFill>
                <a:prstClr val="black"/>
              </a:solidFill>
              <a:latin typeface="Arial" pitchFamily="34" charset="0"/>
              <a:ea typeface="Rix고딕 M" pitchFamily="18" charset="-127"/>
              <a:cs typeface="Arial" pitchFamily="34" charset="0"/>
            </a:endParaRP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International</a:t>
            </a: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specialists </a:t>
            </a: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with </a:t>
            </a: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global mind</a:t>
            </a:r>
            <a:endParaRPr lang="ko-KR" altLang="en-US" sz="1300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955694" y="4500570"/>
            <a:ext cx="1428760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To nurture</a:t>
            </a:r>
          </a:p>
          <a:p>
            <a:pPr marL="180000" indent="-180000" algn="ctr">
              <a:spcBef>
                <a:spcPts val="300"/>
              </a:spcBef>
            </a:pPr>
            <a:endParaRPr lang="en-US" altLang="ko-KR" sz="1300" dirty="0" smtClean="0">
              <a:solidFill>
                <a:prstClr val="black"/>
              </a:solidFill>
              <a:latin typeface="Arial" pitchFamily="34" charset="0"/>
              <a:ea typeface="Rix고딕 M" pitchFamily="18" charset="-127"/>
              <a:cs typeface="Arial" pitchFamily="34" charset="0"/>
            </a:endParaRP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outstanding talent in the field of Bioscience and Biotechnology</a:t>
            </a:r>
            <a:endParaRPr lang="ko-KR" altLang="en-US" sz="1300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7294718" y="4500570"/>
            <a:ext cx="1343502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To cultivate </a:t>
            </a:r>
          </a:p>
          <a:p>
            <a:pPr marL="180000" indent="-180000" algn="ctr">
              <a:spcBef>
                <a:spcPts val="300"/>
              </a:spcBef>
            </a:pPr>
            <a:endParaRPr lang="en-US" altLang="ko-KR" sz="1300" dirty="0" smtClean="0">
              <a:solidFill>
                <a:prstClr val="black"/>
              </a:solidFill>
              <a:latin typeface="Arial" pitchFamily="34" charset="0"/>
              <a:ea typeface="Rix고딕 M" pitchFamily="18" charset="-127"/>
              <a:cs typeface="Arial" pitchFamily="34" charset="0"/>
            </a:endParaRP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the knowledge </a:t>
            </a: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and strategy </a:t>
            </a: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on </a:t>
            </a:r>
          </a:p>
          <a:p>
            <a:pPr marL="180000" indent="-180000" algn="ctr">
              <a:spcBef>
                <a:spcPts val="300"/>
              </a:spcBef>
            </a:pPr>
            <a:r>
              <a:rPr lang="en-US" altLang="ko-KR" sz="1300" dirty="0" smtClean="0">
                <a:solidFill>
                  <a:prstClr val="black"/>
                </a:solidFill>
                <a:latin typeface="Arial" pitchFamily="34" charset="0"/>
                <a:ea typeface="Rix고딕 M" pitchFamily="18" charset="-127"/>
                <a:cs typeface="Arial" pitchFamily="34" charset="0"/>
              </a:rPr>
              <a:t>new industries convergence</a:t>
            </a:r>
            <a:endParaRPr lang="ko-KR" altLang="en-US" sz="1300" dirty="0">
              <a:solidFill>
                <a:prstClr val="black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810574" y="11663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8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14546" y="2428868"/>
            <a:ext cx="507209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1" descr="C:\Users\KYO\Desktop\그림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304" y="2330926"/>
            <a:ext cx="7083425" cy="54292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C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ollege of Global Integrated Studies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715404" y="11663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10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85984" y="4312784"/>
            <a:ext cx="507209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43372" y="2071678"/>
            <a:ext cx="4714908" cy="4000528"/>
          </a:xfrm>
          <a:prstGeom prst="roundRect">
            <a:avLst/>
          </a:prstGeom>
          <a:solidFill>
            <a:srgbClr val="339933"/>
          </a:solidFill>
          <a:ln w="762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50000"/>
              </a:lnSpc>
              <a:spcBef>
                <a:spcPct val="50000"/>
              </a:spcBef>
              <a:defRPr/>
            </a:pPr>
            <a:endParaRPr lang="en-US" altLang="ko-KR" sz="18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ea typeface="Microsoft YaHei" pitchFamily="34" charset="-122"/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gray">
          <a:xfrm>
            <a:off x="428596" y="955413"/>
            <a:ext cx="8358246" cy="544761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6B8E00"/>
              </a:gs>
            </a:gsLst>
            <a:lin ang="5400000" scaled="1"/>
          </a:gradFill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2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1" name="Freeform 9"/>
          <p:cNvSpPr>
            <a:spLocks/>
          </p:cNvSpPr>
          <p:nvPr/>
        </p:nvSpPr>
        <p:spPr bwMode="gray">
          <a:xfrm>
            <a:off x="928662" y="982277"/>
            <a:ext cx="3833272" cy="267182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1850510" y="961518"/>
            <a:ext cx="57060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Department of Chinese Commerce and Business</a:t>
            </a:r>
          </a:p>
        </p:txBody>
      </p:sp>
      <p:sp>
        <p:nvSpPr>
          <p:cNvPr id="23" name="직사각형 35"/>
          <p:cNvSpPr>
            <a:spLocks noChangeArrowheads="1"/>
          </p:cNvSpPr>
          <p:nvPr/>
        </p:nvSpPr>
        <p:spPr bwMode="auto">
          <a:xfrm>
            <a:off x="4214810" y="2471778"/>
            <a:ext cx="4714908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80000"/>
              <a:buFontTx/>
              <a:buBlip>
                <a:blip r:embed="rId2"/>
              </a:buBlip>
            </a:pP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Department of Chinese Commerce and Business,</a:t>
            </a:r>
          </a:p>
          <a:p>
            <a:pPr>
              <a:lnSpc>
                <a:spcPct val="150000"/>
              </a:lnSpc>
              <a:buSzPct val="80000"/>
            </a:pP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newly established in September 2010, aims to </a:t>
            </a:r>
          </a:p>
          <a:p>
            <a:pPr>
              <a:lnSpc>
                <a:spcPct val="150000"/>
              </a:lnSpc>
              <a:buSzPct val="80000"/>
            </a:pP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bring up China-centered International commercial </a:t>
            </a:r>
          </a:p>
          <a:p>
            <a:pPr>
              <a:lnSpc>
                <a:spcPct val="150000"/>
              </a:lnSpc>
              <a:buSzPct val="80000"/>
            </a:pP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specialists. </a:t>
            </a:r>
          </a:p>
          <a:p>
            <a:pPr>
              <a:lnSpc>
                <a:spcPct val="150000"/>
              </a:lnSpc>
              <a:buSzPct val="80000"/>
            </a:pPr>
            <a:endParaRPr lang="en-US" altLang="ko-KR" sz="1400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SzPct val="80000"/>
              <a:buFontTx/>
              <a:buBlip>
                <a:blip r:embed="rId2"/>
              </a:buBlip>
            </a:pP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Department has a uniquely specialized </a:t>
            </a:r>
          </a:p>
          <a:p>
            <a:pPr>
              <a:lnSpc>
                <a:spcPct val="150000"/>
              </a:lnSpc>
              <a:buSzPct val="80000"/>
            </a:pP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curriculum in which a small elite group </a:t>
            </a:r>
          </a:p>
          <a:p>
            <a:pPr>
              <a:lnSpc>
                <a:spcPct val="150000"/>
              </a:lnSpc>
              <a:buSzPct val="80000"/>
            </a:pP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of students, with bilingual (English and Chinese) </a:t>
            </a:r>
          </a:p>
          <a:p>
            <a:pPr>
              <a:lnSpc>
                <a:spcPct val="150000"/>
              </a:lnSpc>
              <a:buSzPct val="80000"/>
            </a:pP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education receive dual  degrees from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Konkuk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  <a:buSzPct val="80000"/>
            </a:pP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University and Nanjing University in China. 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 l="31985" t="20508" r="21139" b="8203"/>
          <a:stretch>
            <a:fillRect/>
          </a:stretch>
        </p:blipFill>
        <p:spPr bwMode="auto">
          <a:xfrm>
            <a:off x="428596" y="2881922"/>
            <a:ext cx="3714712" cy="3190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8" name="그룹 37"/>
          <p:cNvGrpSpPr/>
          <p:nvPr/>
        </p:nvGrpSpPr>
        <p:grpSpPr>
          <a:xfrm>
            <a:off x="1142976" y="3387227"/>
            <a:ext cx="3159420" cy="494827"/>
            <a:chOff x="9739097" y="1479655"/>
            <a:chExt cx="3159420" cy="494827"/>
          </a:xfrm>
        </p:grpSpPr>
        <p:pic>
          <p:nvPicPr>
            <p:cNvPr id="28" name="Picture 41" descr="텍스트바_20x2_blue"/>
            <p:cNvPicPr>
              <a:picLocks noChangeAspect="1" noChangeArrowheads="1"/>
            </p:cNvPicPr>
            <p:nvPr/>
          </p:nvPicPr>
          <p:blipFill>
            <a:blip r:embed="rId4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9739097" y="1500174"/>
              <a:ext cx="3119711" cy="474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ext Box 29"/>
            <p:cNvSpPr txBox="1">
              <a:spLocks noChangeArrowheads="1"/>
            </p:cNvSpPr>
            <p:nvPr/>
          </p:nvSpPr>
          <p:spPr bwMode="auto">
            <a:xfrm>
              <a:off x="9858412" y="1479655"/>
              <a:ext cx="3040105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600" dirty="0" smtClean="0">
                  <a:solidFill>
                    <a:schemeClr val="bg1"/>
                  </a:solidFill>
                  <a:latin typeface="HY헤드라인M" pitchFamily="18" charset="-127"/>
                  <a:ea typeface="HY헤드라인M" pitchFamily="18" charset="-127"/>
                </a:rPr>
                <a:t>Focus on China</a:t>
              </a:r>
            </a:p>
          </p:txBody>
        </p:sp>
      </p:grpSp>
      <p:grpSp>
        <p:nvGrpSpPr>
          <p:cNvPr id="32" name="그룹 25"/>
          <p:cNvGrpSpPr/>
          <p:nvPr/>
        </p:nvGrpSpPr>
        <p:grpSpPr>
          <a:xfrm>
            <a:off x="1285852" y="3810616"/>
            <a:ext cx="2857520" cy="714380"/>
            <a:chOff x="1100572" y="3179524"/>
            <a:chExt cx="3512553" cy="568800"/>
          </a:xfrm>
        </p:grpSpPr>
        <p:pic>
          <p:nvPicPr>
            <p:cNvPr id="33" name="Picture 26" descr="템플릿_정희-도형-26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466" r="10573"/>
            <a:stretch/>
          </p:blipFill>
          <p:spPr bwMode="auto">
            <a:xfrm>
              <a:off x="1292253" y="3179524"/>
              <a:ext cx="3127239" cy="568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6" descr="템플릿_정희-도형-26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89427"/>
            <a:stretch/>
          </p:blipFill>
          <p:spPr bwMode="auto">
            <a:xfrm>
              <a:off x="4419492" y="3179524"/>
              <a:ext cx="193633" cy="568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6" descr="템플릿_정희-도형-26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89534"/>
            <a:stretch/>
          </p:blipFill>
          <p:spPr bwMode="auto">
            <a:xfrm>
              <a:off x="1100572" y="3179524"/>
              <a:ext cx="191681" cy="568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사각형 35"/>
          <p:cNvSpPr/>
          <p:nvPr/>
        </p:nvSpPr>
        <p:spPr>
          <a:xfrm>
            <a:off x="1657979" y="3895702"/>
            <a:ext cx="2262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latinLnBrk="0" hangingPunct="0">
              <a:defRPr/>
            </a:pPr>
            <a:r>
              <a:rPr lang="en-US" altLang="ko-KR" sz="14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Humanist · Generalist, </a:t>
            </a:r>
          </a:p>
          <a:p>
            <a:pPr algn="ctr" eaLnBrk="0" latinLnBrk="0" hangingPunct="0">
              <a:defRPr/>
            </a:pPr>
            <a:r>
              <a:rPr lang="en-US" altLang="ko-KR" sz="1400" b="1" dirty="0" err="1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Glocalizer</a:t>
            </a:r>
            <a:r>
              <a:rPr lang="en-US" altLang="ko-KR" sz="14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 · Specialist</a:t>
            </a:r>
            <a:endParaRPr lang="en-US" altLang="ko-KR" sz="1400" b="1" dirty="0">
              <a:solidFill>
                <a:srgbClr val="777777"/>
              </a:solidFill>
              <a:latin typeface="Tahoma" pitchFamily="34" charset="0"/>
              <a:ea typeface="SimSun" pitchFamily="2" charset="-122"/>
            </a:endParaRPr>
          </a:p>
        </p:txBody>
      </p:sp>
      <p:pic>
        <p:nvPicPr>
          <p:cNvPr id="63491" name="Picture 3" descr="H:\01. KYO Data_1 (2012.09.19)\[09] PPT 슬라이드(Presentation)\01_그림 및 아이콘 등\PPT이미지_3D_이미지_그림\3D global\PPP_CLIP_CLI_Globe04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14546" y="1714488"/>
            <a:ext cx="2325290" cy="2499802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C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ollege of Global Integrated Studies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810574" y="11663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9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sp>
        <p:nvSpPr>
          <p:cNvPr id="117" name="AutoShape 2"/>
          <p:cNvSpPr>
            <a:spLocks noChangeArrowheads="1"/>
          </p:cNvSpPr>
          <p:nvPr/>
        </p:nvSpPr>
        <p:spPr bwMode="auto">
          <a:xfrm>
            <a:off x="568325" y="1212851"/>
            <a:ext cx="7986713" cy="1639888"/>
          </a:xfrm>
          <a:prstGeom prst="roundRect">
            <a:avLst>
              <a:gd name="adj" fmla="val 4528"/>
            </a:avLst>
          </a:prstGeom>
          <a:gradFill rotWithShape="1">
            <a:gsLst>
              <a:gs pos="0">
                <a:schemeClr val="bg1">
                  <a:alpha val="60001"/>
                </a:schemeClr>
              </a:gs>
              <a:gs pos="100000">
                <a:srgbClr val="EAEAEA"/>
              </a:gs>
            </a:gsLst>
            <a:lin ang="5400000" scaled="1"/>
          </a:gradFill>
          <a:ln w="19050" algn="ctr">
            <a:solidFill>
              <a:srgbClr val="006600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118" name="Text Box 6"/>
          <p:cNvSpPr txBox="1">
            <a:spLocks noChangeArrowheads="1"/>
          </p:cNvSpPr>
          <p:nvPr/>
        </p:nvSpPr>
        <p:spPr bwMode="white">
          <a:xfrm>
            <a:off x="830263" y="1643050"/>
            <a:ext cx="7527951" cy="26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sz="1600" dirty="0">
                <a:solidFill>
                  <a:srgbClr val="4D4D4D"/>
                </a:solidFill>
                <a:latin typeface="Arial" pitchFamily="34" charset="0"/>
                <a:ea typeface="HY헤드라인M" pitchFamily="18" charset="-127"/>
                <a:cs typeface="Arial" pitchFamily="34" charset="0"/>
                <a:sym typeface="Wingdings" pitchFamily="2" charset="2"/>
              </a:rPr>
              <a:t> </a:t>
            </a:r>
            <a:r>
              <a:rPr lang="en-US" altLang="ko-KR" sz="1600" dirty="0" smtClean="0">
                <a:solidFill>
                  <a:srgbClr val="4D4D4D"/>
                </a:solidFill>
                <a:latin typeface="Arial" pitchFamily="34" charset="0"/>
                <a:ea typeface="HY헤드라인M" pitchFamily="18" charset="-127"/>
                <a:cs typeface="Arial" pitchFamily="34" charset="0"/>
                <a:sym typeface="Wingdings" pitchFamily="2" charset="2"/>
              </a:rPr>
              <a:t>Cultivation of international specialists with global mind </a:t>
            </a:r>
          </a:p>
        </p:txBody>
      </p:sp>
      <p:grpSp>
        <p:nvGrpSpPr>
          <p:cNvPr id="119" name="Group 5"/>
          <p:cNvGrpSpPr>
            <a:grpSpLocks/>
          </p:cNvGrpSpPr>
          <p:nvPr/>
        </p:nvGrpSpPr>
        <p:grpSpPr bwMode="auto">
          <a:xfrm>
            <a:off x="2214563" y="992188"/>
            <a:ext cx="4930775" cy="428625"/>
            <a:chOff x="298" y="625"/>
            <a:chExt cx="2134" cy="270"/>
          </a:xfrm>
        </p:grpSpPr>
        <p:grpSp>
          <p:nvGrpSpPr>
            <p:cNvPr id="120" name="Group 6"/>
            <p:cNvGrpSpPr>
              <a:grpSpLocks/>
            </p:cNvGrpSpPr>
            <p:nvPr/>
          </p:nvGrpSpPr>
          <p:grpSpPr bwMode="auto">
            <a:xfrm>
              <a:off x="298" y="625"/>
              <a:ext cx="2134" cy="270"/>
              <a:chOff x="1697" y="649"/>
              <a:chExt cx="2354" cy="332"/>
            </a:xfrm>
          </p:grpSpPr>
          <p:sp>
            <p:nvSpPr>
              <p:cNvPr id="122" name="AutoShape 7"/>
              <p:cNvSpPr>
                <a:spLocks noChangeArrowheads="1"/>
              </p:cNvSpPr>
              <p:nvPr/>
            </p:nvSpPr>
            <p:spPr bwMode="auto">
              <a:xfrm>
                <a:off x="1697" y="649"/>
                <a:ext cx="2354" cy="33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3B00"/>
                  </a:gs>
                  <a:gs pos="100000">
                    <a:srgbClr val="0080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23" name="AutoShape 8"/>
              <p:cNvSpPr>
                <a:spLocks noChangeArrowheads="1"/>
              </p:cNvSpPr>
              <p:nvPr/>
            </p:nvSpPr>
            <p:spPr bwMode="auto">
              <a:xfrm>
                <a:off x="1731" y="658"/>
                <a:ext cx="1583" cy="15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56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</p:grpSp>
        <p:sp>
          <p:nvSpPr>
            <p:cNvPr id="121" name="Text Box 9"/>
            <p:cNvSpPr txBox="1">
              <a:spLocks noChangeArrowheads="1"/>
            </p:cNvSpPr>
            <p:nvPr/>
          </p:nvSpPr>
          <p:spPr bwMode="auto">
            <a:xfrm>
              <a:off x="607" y="665"/>
              <a:ext cx="1542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/>
              </a:outerShdw>
            </a:effectLst>
          </p:spPr>
          <p:txBody>
            <a:bodyPr wrap="none" lIns="18000" tIns="0" rIns="18000" bIns="0">
              <a:spAutoFit/>
            </a:bodyPr>
            <a:lstStyle/>
            <a:p>
              <a:pPr algn="ctr">
                <a:defRPr/>
              </a:pPr>
              <a:r>
                <a:rPr kumimoji="1" lang="en-US" altLang="ko-KR" b="1" dirty="0" smtClean="0">
                  <a:solidFill>
                    <a:schemeClr val="bg1"/>
                  </a:solidFill>
                  <a:latin typeface="Arial" pitchFamily="34" charset="0"/>
                  <a:ea typeface="HY헤드라인M" pitchFamily="18" charset="-127"/>
                  <a:cs typeface="Arial" pitchFamily="34" charset="0"/>
                </a:rPr>
                <a:t>Division of International Studies</a:t>
              </a:r>
            </a:p>
          </p:txBody>
        </p:sp>
      </p:grpSp>
      <p:sp>
        <p:nvSpPr>
          <p:cNvPr id="124" name="Text Box 6"/>
          <p:cNvSpPr txBox="1">
            <a:spLocks noChangeArrowheads="1"/>
          </p:cNvSpPr>
          <p:nvPr/>
        </p:nvSpPr>
        <p:spPr bwMode="white">
          <a:xfrm>
            <a:off x="830720" y="2025787"/>
            <a:ext cx="7527951" cy="268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sz="1600" dirty="0">
                <a:solidFill>
                  <a:srgbClr val="4D4D4D"/>
                </a:solidFill>
                <a:latin typeface="Arial" pitchFamily="34" charset="0"/>
                <a:ea typeface="HY헤드라인M" pitchFamily="18" charset="-127"/>
                <a:cs typeface="Arial" pitchFamily="34" charset="0"/>
                <a:sym typeface="Wingdings" pitchFamily="2" charset="2"/>
              </a:rPr>
              <a:t> </a:t>
            </a:r>
            <a:r>
              <a:rPr lang="en-US" altLang="ko-KR" sz="1600" dirty="0" smtClean="0">
                <a:solidFill>
                  <a:srgbClr val="4D4D4D"/>
                </a:solidFill>
                <a:latin typeface="Arial" pitchFamily="34" charset="0"/>
                <a:ea typeface="HY헤드라인M" pitchFamily="18" charset="-127"/>
                <a:cs typeface="Arial" pitchFamily="34" charset="0"/>
                <a:sym typeface="Wingdings" pitchFamily="2" charset="2"/>
              </a:rPr>
              <a:t>Recruiting &amp; management of excellent foreign students &amp; researchers</a:t>
            </a:r>
          </a:p>
        </p:txBody>
      </p:sp>
      <p:sp>
        <p:nvSpPr>
          <p:cNvPr id="126" name="Text Box 6"/>
          <p:cNvSpPr txBox="1">
            <a:spLocks noChangeArrowheads="1"/>
          </p:cNvSpPr>
          <p:nvPr/>
        </p:nvSpPr>
        <p:spPr bwMode="white">
          <a:xfrm>
            <a:off x="830263" y="2397186"/>
            <a:ext cx="7527951" cy="295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>
              <a:lnSpc>
                <a:spcPct val="120000"/>
              </a:lnSpc>
              <a:buBlip>
                <a:blip r:embed="rId2"/>
              </a:buBlip>
            </a:pPr>
            <a:r>
              <a:rPr lang="ko-KR" altLang="en-US" sz="1600" dirty="0">
                <a:solidFill>
                  <a:srgbClr val="4D4D4D"/>
                </a:solidFill>
                <a:latin typeface="Arial" pitchFamily="34" charset="0"/>
                <a:ea typeface="HY헤드라인M" pitchFamily="18" charset="-127"/>
                <a:cs typeface="Arial" pitchFamily="34" charset="0"/>
                <a:sym typeface="Wingdings" pitchFamily="2" charset="2"/>
              </a:rPr>
              <a:t> </a:t>
            </a:r>
            <a:r>
              <a:rPr lang="en-US" altLang="ko-KR" sz="1600" dirty="0" smtClean="0">
                <a:solidFill>
                  <a:srgbClr val="4D4D4D"/>
                </a:solidFill>
                <a:latin typeface="Arial" pitchFamily="34" charset="0"/>
                <a:ea typeface="HY헤드라인M" pitchFamily="18" charset="-127"/>
                <a:cs typeface="Arial" pitchFamily="34" charset="0"/>
                <a:sym typeface="Wingdings" pitchFamily="2" charset="2"/>
              </a:rPr>
              <a:t>Development &amp; Operation of global curriculums</a:t>
            </a:r>
          </a:p>
        </p:txBody>
      </p:sp>
      <p:pic>
        <p:nvPicPr>
          <p:cNvPr id="128" name="Picture 23" descr="sub(LGE)-12p-2-ma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3143248"/>
            <a:ext cx="7286645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32" descr="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116472" y="5237179"/>
            <a:ext cx="6952431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Needs for International Relationship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071538" y="4000504"/>
            <a:ext cx="7000924" cy="549275"/>
          </a:xfrm>
          <a:prstGeom prst="rect">
            <a:avLst/>
          </a:prstGeom>
          <a:solidFill>
            <a:srgbClr val="00B050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000" b="1" i="1" dirty="0" smtClean="0">
                <a:solidFill>
                  <a:schemeClr val="bg1"/>
                </a:solidFill>
                <a:latin typeface="Tahoma" pitchFamily="34" charset="0"/>
              </a:rPr>
              <a:t>Department of Advanced Technology Fusion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71538" y="1522403"/>
            <a:ext cx="7000924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kumimoji="0" lang="en-US" altLang="ko-KR" sz="2000" b="1" dirty="0" err="1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Konkuk</a:t>
            </a:r>
            <a:r>
              <a:rPr kumimoji="0"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 University</a:t>
            </a:r>
            <a:endParaRPr kumimoji="0" lang="en-US" altLang="ko-KR" sz="2000" b="1" dirty="0">
              <a:solidFill>
                <a:srgbClr val="777777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120031" y="2710345"/>
            <a:ext cx="6952431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College of Global Integrated Studies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50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autoRev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7" grpId="1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79512" y="692696"/>
            <a:ext cx="878497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 smtClean="0">
                <a:solidFill>
                  <a:schemeClr val="tx2"/>
                </a:solidFill>
              </a:rPr>
              <a:t>The first Ph.D. degree program in the e-Science based technology fusion</a:t>
            </a:r>
          </a:p>
          <a:p>
            <a:pPr algn="just"/>
            <a:endParaRPr lang="en-US" altLang="ko-KR" sz="800" dirty="0" smtClean="0"/>
          </a:p>
          <a:p>
            <a:pPr algn="just"/>
            <a:r>
              <a:rPr lang="en-US" altLang="ko-KR" sz="1400" dirty="0" smtClean="0"/>
              <a:t>• </a:t>
            </a:r>
            <a:r>
              <a:rPr lang="en-US" altLang="ko-KR" sz="1200" dirty="0" smtClean="0"/>
              <a:t>is offered by </a:t>
            </a:r>
            <a:r>
              <a:rPr lang="en-US" altLang="ko-KR" sz="1200" dirty="0" err="1" smtClean="0"/>
              <a:t>Konkuk</a:t>
            </a:r>
            <a:r>
              <a:rPr lang="en-US" altLang="ko-KR" sz="1200" dirty="0" smtClean="0"/>
              <a:t> University (which we call u-Science based advanced technology fusion, hereinafter just u-Science). It is one of the most ambitious and innovative education programs in technology fusion in the world.</a:t>
            </a:r>
            <a:endParaRPr lang="en-US" altLang="ko-KR" sz="1400" dirty="0" smtClean="0"/>
          </a:p>
          <a:p>
            <a:pPr algn="just"/>
            <a:endParaRPr lang="en-US" altLang="ko-KR" dirty="0" smtClean="0"/>
          </a:p>
          <a:p>
            <a:pPr algn="just"/>
            <a:r>
              <a:rPr lang="en-US" altLang="ko-KR" sz="1600" b="1" dirty="0" smtClean="0">
                <a:solidFill>
                  <a:schemeClr val="accent1">
                    <a:lumMod val="75000"/>
                  </a:schemeClr>
                </a:solidFill>
              </a:rPr>
              <a:t>Brain Korea 21 Award for Graduate Program of Excellence</a:t>
            </a:r>
          </a:p>
          <a:p>
            <a:pPr algn="just"/>
            <a:endParaRPr lang="en-US" altLang="ko-KR" sz="800" dirty="0" smtClean="0"/>
          </a:p>
          <a:p>
            <a:pPr algn="just"/>
            <a:r>
              <a:rPr lang="en-US" altLang="ko-KR" sz="1200" dirty="0" smtClean="0"/>
              <a:t>• The u-Science program has received a BK21 award from the Korean Ministry of Education and Human Resources Development in 2006. It is awarded one and half million dollars every year through 2012.</a:t>
            </a:r>
          </a:p>
          <a:p>
            <a:pPr algn="just"/>
            <a:endParaRPr lang="en-US" altLang="ko-KR" sz="600" dirty="0" smtClean="0"/>
          </a:p>
          <a:p>
            <a:pPr algn="just"/>
            <a:r>
              <a:rPr lang="en-US" altLang="ko-KR" sz="1200" dirty="0" smtClean="0"/>
              <a:t>• The main goal of the BK21 project (http://www.bk21.or.kr) is to </a:t>
            </a:r>
            <a:r>
              <a:rPr lang="en-US" altLang="ko-KR" sz="1200" dirty="0" smtClean="0">
                <a:solidFill>
                  <a:srgbClr val="FF0000"/>
                </a:solidFill>
              </a:rPr>
              <a:t>select graduate programs with potentials for world-class education and research competitiveness </a:t>
            </a:r>
            <a:r>
              <a:rPr lang="en-US" altLang="ko-KR" sz="1200" dirty="0" smtClean="0"/>
              <a:t>and to support them to achieve their potentials in both finance and administration. The BK21 project usually awards five to ten graduate programs in each scientific or engineering area.</a:t>
            </a:r>
          </a:p>
        </p:txBody>
      </p:sp>
      <p:sp>
        <p:nvSpPr>
          <p:cNvPr id="12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I</a:t>
            </a:r>
            <a:r>
              <a:rPr kumimoji="0"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ntroduction</a:t>
            </a:r>
            <a:endParaRPr lang="ko-KR" altLang="en-US" sz="20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44314" y="11663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12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pic>
        <p:nvPicPr>
          <p:cNvPr id="35841" name="Picture 1" descr="C:\Users\KYO\Desktop\그림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3" y="3273449"/>
            <a:ext cx="9155113" cy="358457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S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trategies &amp; Focus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95536" y="1052736"/>
            <a:ext cx="8320676" cy="5293757"/>
            <a:chOff x="395536" y="1052736"/>
            <a:chExt cx="8320676" cy="5293757"/>
          </a:xfrm>
        </p:grpSpPr>
        <p:sp>
          <p:nvSpPr>
            <p:cNvPr id="3" name="직사각형 2"/>
            <p:cNvSpPr/>
            <p:nvPr/>
          </p:nvSpPr>
          <p:spPr>
            <a:xfrm>
              <a:off x="1691680" y="1052736"/>
              <a:ext cx="7024532" cy="5293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ko-KR" b="1" dirty="0" smtClean="0">
                  <a:solidFill>
                    <a:schemeClr val="tx2"/>
                  </a:solidFill>
                </a:rPr>
                <a:t>Specialization in Ubiquitous Technology</a:t>
              </a:r>
            </a:p>
            <a:p>
              <a:pPr algn="just"/>
              <a:endParaRPr lang="en-US" altLang="ko-KR" sz="700" dirty="0" smtClean="0"/>
            </a:p>
            <a:p>
              <a:pPr algn="just"/>
              <a:r>
                <a:rPr lang="en-US" altLang="ko-KR" sz="1300" dirty="0" smtClean="0"/>
                <a:t>• ubiquitous technology focused e-Science</a:t>
              </a:r>
            </a:p>
            <a:p>
              <a:pPr algn="just"/>
              <a:r>
                <a:rPr lang="en-US" altLang="ko-KR" sz="1300" dirty="0" smtClean="0"/>
                <a:t>• world-wide leading research group in the u-Science area</a:t>
              </a:r>
            </a:p>
            <a:p>
              <a:pPr algn="just"/>
              <a:r>
                <a:rPr lang="en-US" altLang="ko-KR" sz="1300" dirty="0" smtClean="0"/>
                <a:t>• system integration, data management, embedded software, multimedia</a:t>
              </a:r>
            </a:p>
            <a:p>
              <a:pPr algn="just"/>
              <a:endParaRPr lang="en-US" altLang="ko-KR" sz="1400" dirty="0" smtClean="0"/>
            </a:p>
            <a:p>
              <a:pPr algn="just"/>
              <a:endParaRPr lang="en-US" altLang="ko-KR" sz="1600" dirty="0" smtClean="0"/>
            </a:p>
            <a:p>
              <a:pPr algn="just"/>
              <a:r>
                <a:rPr lang="en-US" altLang="ko-KR" b="1" dirty="0" smtClean="0">
                  <a:solidFill>
                    <a:schemeClr val="tx2"/>
                  </a:solidFill>
                </a:rPr>
                <a:t>Specialization in Intelligent Micro &amp; </a:t>
              </a:r>
              <a:r>
                <a:rPr lang="en-US" altLang="ko-KR" b="1" dirty="0" err="1" smtClean="0">
                  <a:solidFill>
                    <a:schemeClr val="tx2"/>
                  </a:solidFill>
                </a:rPr>
                <a:t>Nano</a:t>
              </a:r>
              <a:r>
                <a:rPr lang="en-US" altLang="ko-KR" b="1" dirty="0" smtClean="0">
                  <a:solidFill>
                    <a:schemeClr val="tx2"/>
                  </a:solidFill>
                </a:rPr>
                <a:t> System (</a:t>
              </a:r>
              <a:r>
                <a:rPr lang="en-US" altLang="ko-KR" b="1" dirty="0" err="1" smtClean="0">
                  <a:solidFill>
                    <a:schemeClr val="tx2"/>
                  </a:solidFill>
                </a:rPr>
                <a:t>iMNS</a:t>
              </a:r>
              <a:r>
                <a:rPr lang="en-US" altLang="ko-KR" b="1" dirty="0" smtClean="0">
                  <a:solidFill>
                    <a:schemeClr val="tx2"/>
                  </a:solidFill>
                </a:rPr>
                <a:t>) </a:t>
              </a:r>
            </a:p>
            <a:p>
              <a:pPr algn="just"/>
              <a:r>
                <a:rPr lang="en-US" altLang="ko-KR" b="1" dirty="0" smtClean="0">
                  <a:solidFill>
                    <a:schemeClr val="tx2"/>
                  </a:solidFill>
                </a:rPr>
                <a:t>Technology</a:t>
              </a:r>
            </a:p>
            <a:p>
              <a:pPr algn="just"/>
              <a:endParaRPr lang="en-US" altLang="ko-KR" sz="700" dirty="0" smtClean="0"/>
            </a:p>
            <a:p>
              <a:pPr algn="just"/>
              <a:r>
                <a:rPr lang="en-US" altLang="ko-KR" sz="1300" dirty="0" smtClean="0"/>
                <a:t>• advanced sensors, batteries and </a:t>
              </a:r>
              <a:r>
                <a:rPr lang="en-US" altLang="ko-KR" sz="1300" dirty="0" err="1" smtClean="0"/>
                <a:t>microrobots</a:t>
              </a:r>
              <a:endParaRPr lang="en-US" altLang="ko-KR" sz="1300" dirty="0" smtClean="0"/>
            </a:p>
            <a:p>
              <a:pPr algn="just"/>
              <a:r>
                <a:rPr lang="en-US" altLang="ko-KR" sz="1300" dirty="0" smtClean="0"/>
                <a:t>• </a:t>
              </a:r>
              <a:r>
                <a:rPr lang="en-US" sz="1300" dirty="0" smtClean="0"/>
                <a:t>aerospace/mechanical engineering, intelligent </a:t>
              </a:r>
              <a:r>
                <a:rPr lang="en-US" sz="1300" dirty="0" err="1" smtClean="0"/>
                <a:t>nano</a:t>
              </a:r>
              <a:r>
                <a:rPr lang="en-US" sz="1300" dirty="0" smtClean="0"/>
                <a:t>/micro system</a:t>
              </a:r>
            </a:p>
            <a:p>
              <a:pPr algn="just"/>
              <a:endParaRPr lang="en-US" sz="1400" dirty="0" smtClean="0"/>
            </a:p>
            <a:p>
              <a:pPr algn="just"/>
              <a:endParaRPr lang="en-US" altLang="ko-KR" sz="1600" dirty="0" smtClean="0"/>
            </a:p>
            <a:p>
              <a:pPr algn="just"/>
              <a:r>
                <a:rPr lang="en-US" altLang="ko-KR" b="1" dirty="0" smtClean="0">
                  <a:solidFill>
                    <a:schemeClr val="tx2"/>
                  </a:solidFill>
                </a:rPr>
                <a:t>Specialization in Intelligent Biotechnology (</a:t>
              </a:r>
              <a:r>
                <a:rPr lang="en-US" altLang="ko-KR" b="1" dirty="0" err="1" smtClean="0">
                  <a:solidFill>
                    <a:schemeClr val="tx2"/>
                  </a:solidFill>
                </a:rPr>
                <a:t>iBT</a:t>
              </a:r>
              <a:r>
                <a:rPr lang="en-US" altLang="ko-KR" b="1" dirty="0" smtClean="0">
                  <a:solidFill>
                    <a:schemeClr val="tx2"/>
                  </a:solidFill>
                </a:rPr>
                <a:t>) </a:t>
              </a:r>
            </a:p>
            <a:p>
              <a:pPr algn="just"/>
              <a:endParaRPr lang="en-US" altLang="ko-KR" sz="700" dirty="0" smtClean="0"/>
            </a:p>
            <a:p>
              <a:pPr algn="just"/>
              <a:r>
                <a:rPr lang="en-US" altLang="ko-KR" sz="1300" dirty="0" smtClean="0"/>
                <a:t>• </a:t>
              </a:r>
              <a:r>
                <a:rPr lang="en-US" sz="1300" dirty="0" smtClean="0"/>
                <a:t>genetic engineering technology</a:t>
              </a:r>
            </a:p>
            <a:p>
              <a:pPr algn="just"/>
              <a:r>
                <a:rPr lang="en-US" altLang="ko-KR" sz="1300" dirty="0" smtClean="0"/>
                <a:t>• </a:t>
              </a:r>
              <a:r>
                <a:rPr lang="en-US" sz="1300" dirty="0" smtClean="0"/>
                <a:t>on BT-based technology application for IT, ET, and MS. </a:t>
              </a:r>
              <a:r>
                <a:rPr lang="en-US" sz="1300" dirty="0" err="1" smtClean="0"/>
                <a:t>iBT</a:t>
              </a:r>
              <a:r>
                <a:rPr lang="en-US" sz="1300" dirty="0" smtClean="0"/>
                <a:t> group</a:t>
              </a:r>
            </a:p>
            <a:p>
              <a:pPr algn="just"/>
              <a:endParaRPr lang="en-US" altLang="ko-KR" sz="1400" dirty="0" smtClean="0"/>
            </a:p>
            <a:p>
              <a:pPr algn="just"/>
              <a:endParaRPr lang="en-US" altLang="ko-KR" sz="1600" dirty="0" smtClean="0"/>
            </a:p>
            <a:p>
              <a:pPr algn="just"/>
              <a:r>
                <a:rPr lang="en-US" altLang="ko-KR" b="1" dirty="0" smtClean="0">
                  <a:solidFill>
                    <a:schemeClr val="tx2"/>
                  </a:solidFill>
                </a:rPr>
                <a:t>Specialization in Environmental Technology (u-Environment)</a:t>
              </a:r>
            </a:p>
            <a:p>
              <a:pPr algn="just"/>
              <a:endParaRPr lang="en-US" altLang="ko-KR" sz="700" dirty="0" smtClean="0"/>
            </a:p>
            <a:p>
              <a:pPr algn="just"/>
              <a:r>
                <a:rPr lang="en-US" altLang="ko-KR" sz="1300" dirty="0" smtClean="0"/>
                <a:t>• to integrate monitoring, data management, and data analyses in real time manner</a:t>
              </a:r>
            </a:p>
            <a:p>
              <a:pPr algn="just"/>
              <a:r>
                <a:rPr lang="en-US" altLang="ko-KR" sz="1300" dirty="0" smtClean="0"/>
                <a:t>• civil engineering (u-GIS, u-City etc.)</a:t>
              </a:r>
            </a:p>
            <a:p>
              <a:pPr algn="just"/>
              <a:r>
                <a:rPr lang="en-US" altLang="ko-KR" sz="1300" dirty="0" smtClean="0"/>
                <a:t>• environmental engineering (air, water, soil etc.)</a:t>
              </a:r>
            </a:p>
          </p:txBody>
        </p:sp>
        <p:pic>
          <p:nvPicPr>
            <p:cNvPr id="4" name="Picture 46" descr="http://news.bbc.co.uk/furniture/in_depth/sci_tech/2000/human_genome/dna_infograph1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5292" y="4005064"/>
              <a:ext cx="1231492" cy="91528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그림 4" descr="090330002102_001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536" y="5359964"/>
              <a:ext cx="1209887" cy="85880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2" descr="http://tbn2.google.com/images?q=tbn:WxLm6AP7SCf3JM:http://medicineworld.org/images/blogs/1-2007/nano-technology-7810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7544" y="2604660"/>
              <a:ext cx="1166678" cy="9200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4" descr="http://tbn2.google.com/images?q=tbn:MQXmbHdsDNmt3M:http://www.acrosoft.pe.kr/board/files/attach/images/14625/527/051/icofx.png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0040" y="1124744"/>
              <a:ext cx="1166678" cy="10500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8" name="직사각형 7"/>
          <p:cNvSpPr/>
          <p:nvPr/>
        </p:nvSpPr>
        <p:spPr>
          <a:xfrm>
            <a:off x="8744314" y="11663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13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 descr="C:\Users\KYO\Desktop\그림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0157" y="745667"/>
            <a:ext cx="8234363" cy="6424613"/>
          </a:xfrm>
          <a:prstGeom prst="rect">
            <a:avLst/>
          </a:prstGeom>
          <a:noFill/>
        </p:spPr>
      </p:pic>
      <p:sp>
        <p:nvSpPr>
          <p:cNvPr id="6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69127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S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trategies &amp; Focus</a:t>
            </a:r>
          </a:p>
        </p:txBody>
      </p:sp>
      <p:sp>
        <p:nvSpPr>
          <p:cNvPr id="97" name="Text Box 768"/>
          <p:cNvSpPr txBox="1">
            <a:spLocks noChangeArrowheads="1"/>
          </p:cNvSpPr>
          <p:nvPr/>
        </p:nvSpPr>
        <p:spPr bwMode="auto">
          <a:xfrm>
            <a:off x="1617663" y="6200757"/>
            <a:ext cx="6054725" cy="236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1287" tIns="10644" rIns="21287" bIns="10644">
            <a:spAutoFit/>
          </a:bodyPr>
          <a:lstStyle/>
          <a:p>
            <a:pPr algn="ctr"/>
            <a:r>
              <a:rPr kumimoji="0" lang="en-US" altLang="ko-KR" sz="1400" b="1" dirty="0" smtClean="0">
                <a:solidFill>
                  <a:srgbClr val="FFFF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Next Generation Wireless Communication ( </a:t>
            </a:r>
            <a:r>
              <a:rPr kumimoji="0" lang="en-US" altLang="ko-KR" sz="1400" b="1" dirty="0" err="1">
                <a:solidFill>
                  <a:srgbClr val="FFFF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Wibro</a:t>
            </a:r>
            <a:r>
              <a:rPr kumimoji="0" lang="en-US" altLang="ko-KR" sz="1400" b="1" dirty="0">
                <a:solidFill>
                  <a:srgbClr val="FFFF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, BCN, RFID, USN )</a:t>
            </a:r>
          </a:p>
        </p:txBody>
      </p:sp>
      <p:sp>
        <p:nvSpPr>
          <p:cNvPr id="100" name="직사각형 50"/>
          <p:cNvSpPr>
            <a:spLocks noChangeArrowheads="1"/>
          </p:cNvSpPr>
          <p:nvPr/>
        </p:nvSpPr>
        <p:spPr bwMode="auto">
          <a:xfrm>
            <a:off x="2255838" y="4518857"/>
            <a:ext cx="142875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sz="1400" b="1" dirty="0" smtClean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Sensors,</a:t>
            </a:r>
            <a:r>
              <a:rPr kumimoji="0" lang="en-US" altLang="ko-KR" sz="1400" b="1" dirty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/>
            </a:r>
            <a:br>
              <a:rPr kumimoji="0" lang="en-US" altLang="ko-KR" sz="1400" b="1" dirty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</a:br>
            <a:r>
              <a:rPr kumimoji="0" lang="en-US" altLang="ko-KR" sz="1400" b="1" dirty="0" smtClean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Batteries,</a:t>
            </a:r>
            <a:endParaRPr kumimoji="0" lang="en-US" altLang="ko-KR" sz="1400" b="1" dirty="0">
              <a:solidFill>
                <a:schemeClr val="bg1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  <a:p>
            <a:pPr algn="ctr"/>
            <a:r>
              <a:rPr kumimoji="0" lang="en-US" altLang="ko-KR" sz="1400" b="1" dirty="0" smtClean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Solar Cell</a:t>
            </a:r>
            <a:r>
              <a:rPr kumimoji="0" lang="en-US" altLang="ko-KR" sz="1400" b="1" dirty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/>
            </a:r>
            <a:br>
              <a:rPr kumimoji="0" lang="en-US" altLang="ko-KR" sz="1400" b="1" dirty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</a:br>
            <a:r>
              <a:rPr kumimoji="0" lang="en-US" altLang="ko-KR" sz="1400" b="1" dirty="0" err="1" smtClean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Microrobots</a:t>
            </a:r>
            <a:endParaRPr kumimoji="0" lang="en-US" altLang="ko-KR" sz="1400" b="1" dirty="0" smtClean="0">
              <a:solidFill>
                <a:schemeClr val="bg1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  <a:p>
            <a:pPr algn="ctr"/>
            <a:r>
              <a:rPr lang="en-US" altLang="ko-KR" sz="1400" b="1" dirty="0" err="1" smtClean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Nano</a:t>
            </a:r>
            <a:r>
              <a:rPr lang="en-US" altLang="ko-KR" sz="1400" b="1" dirty="0" smtClean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 </a:t>
            </a:r>
            <a:endParaRPr kumimoji="0" lang="ko-KR" altLang="en-US" sz="1400" b="1" dirty="0">
              <a:solidFill>
                <a:schemeClr val="bg1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01" name="직사각형 51"/>
          <p:cNvSpPr>
            <a:spLocks noChangeArrowheads="1"/>
          </p:cNvSpPr>
          <p:nvPr/>
        </p:nvSpPr>
        <p:spPr bwMode="auto">
          <a:xfrm>
            <a:off x="5212568" y="4527938"/>
            <a:ext cx="2143125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sz="1400" b="1" dirty="0" smtClean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System Integration,</a:t>
            </a:r>
          </a:p>
          <a:p>
            <a:pPr algn="ctr"/>
            <a:r>
              <a:rPr kumimoji="0" lang="en-US" altLang="ko-KR" sz="1400" b="1" dirty="0" smtClean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Data Management,</a:t>
            </a:r>
            <a:endParaRPr kumimoji="0" lang="en-US" altLang="ko-KR" sz="1400" b="1" dirty="0">
              <a:solidFill>
                <a:schemeClr val="bg1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AR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(Augmented Reality),</a:t>
            </a:r>
          </a:p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Embedded S/W</a:t>
            </a:r>
          </a:p>
        </p:txBody>
      </p:sp>
      <p:sp>
        <p:nvSpPr>
          <p:cNvPr id="105" name="직사각형 55"/>
          <p:cNvSpPr>
            <a:spLocks noChangeArrowheads="1"/>
          </p:cNvSpPr>
          <p:nvPr/>
        </p:nvSpPr>
        <p:spPr bwMode="auto">
          <a:xfrm>
            <a:off x="3619664" y="5708508"/>
            <a:ext cx="202491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Inter-platform Integration</a:t>
            </a:r>
          </a:p>
        </p:txBody>
      </p:sp>
      <p:sp>
        <p:nvSpPr>
          <p:cNvPr id="110" name="직사각형 60"/>
          <p:cNvSpPr>
            <a:spLocks noChangeArrowheads="1"/>
          </p:cNvSpPr>
          <p:nvPr/>
        </p:nvSpPr>
        <p:spPr bwMode="auto">
          <a:xfrm>
            <a:off x="3635896" y="4012568"/>
            <a:ext cx="21451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0" lang="en-US" altLang="ko-KR" sz="1600" b="1" i="1" dirty="0">
                <a:solidFill>
                  <a:srgbClr val="FF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Ubiquitous Science </a:t>
            </a:r>
            <a:endParaRPr kumimoji="0" lang="en-US" altLang="ko-KR" sz="1600" b="1" i="1" dirty="0" smtClean="0">
              <a:solidFill>
                <a:srgbClr val="FF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  <a:p>
            <a:pPr algn="ctr"/>
            <a:r>
              <a:rPr kumimoji="0" lang="en-US" altLang="ko-KR" sz="1600" b="1" dirty="0" smtClean="0">
                <a:solidFill>
                  <a:srgbClr val="FF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( </a:t>
            </a:r>
            <a:r>
              <a:rPr kumimoji="0" lang="en-US" altLang="ko-KR" sz="1600" b="1" i="1" dirty="0">
                <a:solidFill>
                  <a:srgbClr val="FF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u-Science )</a:t>
            </a:r>
            <a:endParaRPr kumimoji="0" lang="en-US" altLang="ko-KR" sz="1600" b="1" dirty="0">
              <a:solidFill>
                <a:srgbClr val="FF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40" name="직사각형 50"/>
          <p:cNvSpPr>
            <a:spLocks noChangeArrowheads="1"/>
          </p:cNvSpPr>
          <p:nvPr/>
        </p:nvSpPr>
        <p:spPr bwMode="auto">
          <a:xfrm>
            <a:off x="3891676" y="1399524"/>
            <a:ext cx="142875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ko-KR" sz="1400" b="1" dirty="0" smtClean="0">
                <a:solidFill>
                  <a:schemeClr val="bg1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Environment, Green Growth</a:t>
            </a:r>
            <a:r>
              <a:rPr lang="en-US" altLang="ko-KR" sz="14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, Smart City, New Regeneration Energy</a:t>
            </a:r>
          </a:p>
        </p:txBody>
      </p:sp>
      <p:sp>
        <p:nvSpPr>
          <p:cNvPr id="142" name="Rectangle 15"/>
          <p:cNvSpPr>
            <a:spLocks noChangeArrowheads="1"/>
          </p:cNvSpPr>
          <p:nvPr/>
        </p:nvSpPr>
        <p:spPr bwMode="auto">
          <a:xfrm>
            <a:off x="5900396" y="868486"/>
            <a:ext cx="298782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ET : Environmental Technology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IT : Information Technology</a:t>
            </a:r>
          </a:p>
          <a:p>
            <a:pPr algn="just">
              <a:lnSpc>
                <a:spcPct val="150000"/>
              </a:lnSpc>
            </a:pPr>
            <a:r>
              <a:rPr kumimoji="0"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MNT : Micro System &amp; </a:t>
            </a:r>
            <a:r>
              <a:rPr kumimoji="0" lang="en-US" altLang="ko-KR" sz="1200" dirty="0" err="1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Nano</a:t>
            </a:r>
            <a:r>
              <a:rPr kumimoji="0"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 Technology</a:t>
            </a:r>
            <a:endParaRPr kumimoji="0" lang="ko-KR" altLang="en-US" sz="1200" dirty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43" name="직사각형 55"/>
          <p:cNvSpPr>
            <a:spLocks noChangeArrowheads="1"/>
          </p:cNvSpPr>
          <p:nvPr/>
        </p:nvSpPr>
        <p:spPr bwMode="auto">
          <a:xfrm>
            <a:off x="3573779" y="3239316"/>
            <a:ext cx="20406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2"/>
                </a:solidFill>
                <a:latin typeface="Times New Roman" pitchFamily="18" charset="0"/>
                <a:ea typeface="HY헤드라인M" pitchFamily="18" charset="-127"/>
                <a:cs typeface="Times New Roman" pitchFamily="18" charset="0"/>
              </a:rPr>
              <a:t>Integration of </a:t>
            </a:r>
          </a:p>
          <a:p>
            <a:pPr algn="ctr"/>
            <a:r>
              <a:rPr lang="en-US" altLang="ko-KR" sz="1400" b="1" dirty="0" smtClean="0">
                <a:solidFill>
                  <a:schemeClr val="accent2"/>
                </a:solidFill>
                <a:latin typeface="Times New Roman" pitchFamily="18" charset="0"/>
                <a:ea typeface="HY헤드라인M" pitchFamily="18" charset="-127"/>
                <a:cs typeface="Times New Roman" pitchFamily="18" charset="0"/>
              </a:rPr>
              <a:t>Platform  &amp; Application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107504" y="1044025"/>
            <a:ext cx="34563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6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We plan to make a world-leading professionals in this areas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744314" y="11663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14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C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urriculum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744314" y="11663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16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0" y="764704"/>
            <a:ext cx="8388424" cy="5686511"/>
            <a:chOff x="0" y="764704"/>
            <a:chExt cx="8388424" cy="5686511"/>
          </a:xfrm>
        </p:grpSpPr>
        <p:grpSp>
          <p:nvGrpSpPr>
            <p:cNvPr id="15" name="그룹 14"/>
            <p:cNvGrpSpPr/>
            <p:nvPr/>
          </p:nvGrpSpPr>
          <p:grpSpPr>
            <a:xfrm>
              <a:off x="0" y="764704"/>
              <a:ext cx="8388424" cy="5686511"/>
              <a:chOff x="0" y="764704"/>
              <a:chExt cx="8388424" cy="5686511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0" y="5804884"/>
                <a:ext cx="34574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en-US" altLang="ko-KR" sz="1200" dirty="0" smtClean="0"/>
                  <a:t> ATF : Advanced Technology Fusion Courses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200" dirty="0" smtClean="0"/>
                  <a:t> CM : Conventional Major Courses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200" dirty="0" smtClean="0"/>
                  <a:t> ITF : Introduction Technology Fusion Courses</a:t>
                </a:r>
                <a:endParaRPr lang="ko-KR" altLang="en-US" sz="1200" dirty="0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971600" y="764704"/>
                <a:ext cx="7416824" cy="5502247"/>
                <a:chOff x="971600" y="764704"/>
                <a:chExt cx="7416824" cy="5502247"/>
              </a:xfrm>
            </p:grpSpPr>
            <p:pic>
              <p:nvPicPr>
                <p:cNvPr id="3" name="Picture 2" descr="C:\Users\KONKUK\Desktop\그림1.png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971600" y="764704"/>
                  <a:ext cx="7416824" cy="5502247"/>
                </a:xfrm>
                <a:prstGeom prst="rect">
                  <a:avLst/>
                </a:prstGeom>
                <a:noFill/>
              </p:spPr>
            </p:pic>
            <p:sp>
              <p:nvSpPr>
                <p:cNvPr id="7" name="직사각형 6"/>
                <p:cNvSpPr/>
                <p:nvPr/>
              </p:nvSpPr>
              <p:spPr>
                <a:xfrm>
                  <a:off x="6156888" y="2624752"/>
                  <a:ext cx="928694" cy="21431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061842" y="2598248"/>
                  <a:ext cx="1148071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50" b="1" dirty="0" err="1" smtClean="0">
                      <a:solidFill>
                        <a:srgbClr val="FFFF00"/>
                      </a:solidFill>
                    </a:rPr>
                    <a:t>iMNS</a:t>
                  </a:r>
                  <a:r>
                    <a:rPr lang="en-US" altLang="ko-KR" sz="1050" b="1" dirty="0" smtClean="0">
                      <a:solidFill>
                        <a:srgbClr val="FFFF00"/>
                      </a:solidFill>
                    </a:rPr>
                    <a:t> Students</a:t>
                  </a:r>
                  <a:endParaRPr lang="ko-KR" altLang="en-US" sz="105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4180232" y="2629930"/>
                  <a:ext cx="928694" cy="21431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4170967" y="2603580"/>
                  <a:ext cx="954107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50" b="1" dirty="0" err="1" smtClean="0">
                      <a:solidFill>
                        <a:srgbClr val="FFFF00"/>
                      </a:solidFill>
                    </a:rPr>
                    <a:t>iIT</a:t>
                  </a:r>
                  <a:r>
                    <a:rPr lang="en-US" altLang="ko-KR" sz="1050" b="1" dirty="0" smtClean="0">
                      <a:solidFill>
                        <a:srgbClr val="FFFF00"/>
                      </a:solidFill>
                    </a:rPr>
                    <a:t> Students</a:t>
                  </a:r>
                  <a:endParaRPr lang="ko-KR" altLang="en-US" sz="105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11" name="직사각형 10"/>
                <p:cNvSpPr/>
                <p:nvPr/>
              </p:nvSpPr>
              <p:spPr>
                <a:xfrm>
                  <a:off x="2166716" y="2629930"/>
                  <a:ext cx="928694" cy="21431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/>
                <p:cNvSpPr/>
                <p:nvPr/>
              </p:nvSpPr>
              <p:spPr>
                <a:xfrm>
                  <a:off x="2145423" y="2584996"/>
                  <a:ext cx="98456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50" b="1" dirty="0" err="1" smtClean="0">
                      <a:solidFill>
                        <a:srgbClr val="FFFF00"/>
                      </a:solidFill>
                    </a:rPr>
                    <a:t>iET</a:t>
                  </a:r>
                  <a:r>
                    <a:rPr lang="en-US" altLang="ko-KR" sz="1050" b="1" dirty="0" smtClean="0">
                      <a:solidFill>
                        <a:srgbClr val="FFFF00"/>
                      </a:solidFill>
                    </a:rPr>
                    <a:t> Students</a:t>
                  </a:r>
                  <a:endParaRPr lang="ko-KR" altLang="en-US" sz="1050" b="1" dirty="0">
                    <a:solidFill>
                      <a:srgbClr val="FFFF00"/>
                    </a:solidFill>
                  </a:endParaRPr>
                </a:p>
              </p:txBody>
            </p:sp>
          </p:grpSp>
        </p:grpSp>
        <p:sp>
          <p:nvSpPr>
            <p:cNvPr id="16" name="직사각형 15"/>
            <p:cNvSpPr/>
            <p:nvPr/>
          </p:nvSpPr>
          <p:spPr>
            <a:xfrm>
              <a:off x="6429388" y="3085062"/>
              <a:ext cx="428628" cy="142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429388" y="3500438"/>
              <a:ext cx="428628" cy="142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429388" y="4000504"/>
              <a:ext cx="428628" cy="1428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283616" y="3039903"/>
              <a:ext cx="75533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>
                  <a:latin typeface="Arial" pitchFamily="34" charset="0"/>
                  <a:cs typeface="Arial" pitchFamily="34" charset="0"/>
                </a:rPr>
                <a:t>MNS ATF</a:t>
              </a:r>
              <a:endParaRPr lang="ko-KR" altLang="en-US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281334" y="3468531"/>
              <a:ext cx="70564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>
                  <a:latin typeface="Arial" pitchFamily="34" charset="0"/>
                  <a:cs typeface="Arial" pitchFamily="34" charset="0"/>
                </a:rPr>
                <a:t>MNS CM</a:t>
              </a:r>
              <a:endParaRPr lang="ko-KR" altLang="en-US" sz="10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299764" y="3942318"/>
              <a:ext cx="69762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dirty="0" smtClean="0">
                  <a:latin typeface="Arial" pitchFamily="34" charset="0"/>
                  <a:cs typeface="Arial" pitchFamily="34" charset="0"/>
                </a:rPr>
                <a:t>MNS ITF</a:t>
              </a:r>
              <a:endParaRPr lang="ko-KR" altLang="en-US" sz="1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4" descr="C:\Users\KYO\Desktop\그림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3" y="-4763"/>
            <a:ext cx="9155113" cy="6869113"/>
          </a:xfrm>
          <a:prstGeom prst="rect">
            <a:avLst/>
          </a:prstGeom>
          <a:noFill/>
        </p:spPr>
      </p:pic>
      <p:grpSp>
        <p:nvGrpSpPr>
          <p:cNvPr id="23" name="그룹 22"/>
          <p:cNvGrpSpPr/>
          <p:nvPr/>
        </p:nvGrpSpPr>
        <p:grpSpPr>
          <a:xfrm>
            <a:off x="4643438" y="2330926"/>
            <a:ext cx="3929090" cy="3786214"/>
            <a:chOff x="4643438" y="2330926"/>
            <a:chExt cx="3929090" cy="3786214"/>
          </a:xfrm>
        </p:grpSpPr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4871004" y="2531299"/>
              <a:ext cx="3701524" cy="611949"/>
            </a:xfrm>
            <a:prstGeom prst="rect">
              <a:avLst/>
            </a:prstGeom>
            <a:solidFill>
              <a:srgbClr val="00B050"/>
            </a:solidFill>
            <a:ln w="9525" algn="ctr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algn="ctr" eaLnBrk="0" latinLnBrk="0" hangingPunct="0">
                <a:defRPr/>
              </a:pPr>
              <a:r>
                <a:rPr kumimoji="0" lang="en-US" altLang="ko-KR" sz="1600" b="1" i="1" dirty="0" err="1">
                  <a:solidFill>
                    <a:schemeClr val="bg1"/>
                  </a:solidFill>
                  <a:latin typeface="Tahoma" pitchFamily="34" charset="0"/>
                </a:rPr>
                <a:t>Konkuk</a:t>
              </a:r>
              <a:r>
                <a:rPr kumimoji="0" lang="en-US" altLang="ko-KR" sz="1600" b="1" i="1" dirty="0">
                  <a:solidFill>
                    <a:schemeClr val="bg1"/>
                  </a:solidFill>
                  <a:latin typeface="Tahoma" pitchFamily="34" charset="0"/>
                </a:rPr>
                <a:t> University</a:t>
              </a: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4871004" y="3531431"/>
              <a:ext cx="3701524" cy="611949"/>
            </a:xfrm>
            <a:prstGeom prst="rect">
              <a:avLst/>
            </a:prstGeom>
            <a:solidFill>
              <a:srgbClr val="00B050"/>
            </a:solidFill>
            <a:ln w="9525" algn="ctr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algn="ctr" eaLnBrk="0" latinLnBrk="0" hangingPunct="0">
                <a:defRPr/>
              </a:pPr>
              <a:r>
                <a:rPr lang="en-US" altLang="ko-KR" sz="1600" b="1" i="1" dirty="0" smtClean="0">
                  <a:solidFill>
                    <a:schemeClr val="bg1"/>
                  </a:solidFill>
                  <a:latin typeface="Tahoma" pitchFamily="34" charset="0"/>
                </a:rPr>
                <a:t>College of Global Integrated Studies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862930" y="4531563"/>
              <a:ext cx="3701524" cy="611949"/>
            </a:xfrm>
            <a:prstGeom prst="rect">
              <a:avLst/>
            </a:prstGeom>
            <a:solidFill>
              <a:srgbClr val="00B050"/>
            </a:solidFill>
            <a:ln w="9525" algn="ctr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algn="ctr" eaLnBrk="0" latinLnBrk="0" hangingPunct="0">
                <a:defRPr/>
              </a:pPr>
              <a:r>
                <a:rPr lang="en-US" altLang="ko-KR" sz="1600" b="1" i="1" dirty="0" smtClean="0">
                  <a:solidFill>
                    <a:schemeClr val="bg1"/>
                  </a:solidFill>
                  <a:latin typeface="Tahoma" pitchFamily="34" charset="0"/>
                </a:rPr>
                <a:t>Department of </a:t>
              </a:r>
            </a:p>
            <a:p>
              <a:pPr algn="ctr" eaLnBrk="0" latinLnBrk="0" hangingPunct="0">
                <a:defRPr/>
              </a:pPr>
              <a:r>
                <a:rPr lang="en-US" altLang="ko-KR" sz="1600" b="1" i="1" dirty="0" smtClean="0">
                  <a:solidFill>
                    <a:schemeClr val="bg1"/>
                  </a:solidFill>
                  <a:latin typeface="Tahoma" pitchFamily="34" charset="0"/>
                </a:rPr>
                <a:t>Advanced Technology Fusion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862930" y="5505191"/>
              <a:ext cx="3701524" cy="611949"/>
            </a:xfrm>
            <a:prstGeom prst="rect">
              <a:avLst/>
            </a:prstGeom>
            <a:solidFill>
              <a:srgbClr val="00B050"/>
            </a:solidFill>
            <a:ln w="9525" algn="ctr">
              <a:noFill/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anchor="ctr"/>
            <a:lstStyle/>
            <a:p>
              <a:pPr algn="ctr" eaLnBrk="0" latinLnBrk="0" hangingPunct="0">
                <a:defRPr/>
              </a:pPr>
              <a:r>
                <a:rPr kumimoji="0" lang="en-US" altLang="ko-KR" sz="1600" b="1" i="1" dirty="0" smtClean="0">
                  <a:solidFill>
                    <a:schemeClr val="bg1"/>
                  </a:solidFill>
                  <a:latin typeface="Tahoma" pitchFamily="34" charset="0"/>
                </a:rPr>
                <a:t>Needs for International Relationship</a:t>
              </a:r>
              <a:endParaRPr kumimoji="0" lang="en-US" altLang="ko-KR" sz="1600" b="1" i="1" dirty="0">
                <a:solidFill>
                  <a:schemeClr val="bg1"/>
                </a:solidFill>
                <a:latin typeface="Tahoma" pitchFamily="34" charset="0"/>
              </a:endParaRPr>
            </a:p>
          </p:txBody>
        </p:sp>
        <p:pic>
          <p:nvPicPr>
            <p:cNvPr id="10" name="Picture 23" descr="볼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l="11215" t="22037" r="79791" b="66251"/>
            <a:stretch>
              <a:fillRect/>
            </a:stretch>
          </p:blipFill>
          <p:spPr bwMode="auto">
            <a:xfrm>
              <a:off x="4687949" y="3372939"/>
              <a:ext cx="526993" cy="514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4669404" y="3331058"/>
              <a:ext cx="5373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solidFill>
                    <a:srgbClr val="FCE06A"/>
                  </a:solidFill>
                  <a:latin typeface="HY견고딕" pitchFamily="18" charset="-127"/>
                  <a:ea typeface="HY견고딕" pitchFamily="18" charset="-127"/>
                </a:rPr>
                <a:t>Ⅱ</a:t>
              </a:r>
            </a:p>
          </p:txBody>
        </p:sp>
        <p:pic>
          <p:nvPicPr>
            <p:cNvPr id="12" name="Picture 12" descr="볼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l="11215" t="22037" r="79791" b="66251"/>
            <a:stretch>
              <a:fillRect/>
            </a:stretch>
          </p:blipFill>
          <p:spPr bwMode="auto">
            <a:xfrm>
              <a:off x="4687948" y="2363499"/>
              <a:ext cx="526994" cy="526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665914" y="2330926"/>
              <a:ext cx="5373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solidFill>
                    <a:srgbClr val="FCE06A"/>
                  </a:solidFill>
                  <a:latin typeface="HY견고딕" pitchFamily="18" charset="-127"/>
                  <a:ea typeface="HY견고딕" pitchFamily="18" charset="-127"/>
                </a:rPr>
                <a:t>Ⅰ</a:t>
              </a:r>
            </a:p>
          </p:txBody>
        </p:sp>
        <p:pic>
          <p:nvPicPr>
            <p:cNvPr id="14" name="Picture 18" descr="볼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l="11215" t="22037" r="79791" b="66251"/>
            <a:stretch>
              <a:fillRect/>
            </a:stretch>
          </p:blipFill>
          <p:spPr bwMode="auto">
            <a:xfrm>
              <a:off x="4663146" y="4349197"/>
              <a:ext cx="526993" cy="526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24"/>
            <p:cNvSpPr txBox="1">
              <a:spLocks noChangeArrowheads="1"/>
            </p:cNvSpPr>
            <p:nvPr/>
          </p:nvSpPr>
          <p:spPr bwMode="auto">
            <a:xfrm>
              <a:off x="4643438" y="4318951"/>
              <a:ext cx="5373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800" b="1" dirty="0">
                  <a:solidFill>
                    <a:srgbClr val="FCE06A"/>
                  </a:solidFill>
                  <a:latin typeface="HY견고딕" pitchFamily="18" charset="-127"/>
                  <a:ea typeface="HY견고딕" pitchFamily="18" charset="-127"/>
                </a:rPr>
                <a:t>Ⅲ</a:t>
              </a:r>
            </a:p>
          </p:txBody>
        </p:sp>
        <p:pic>
          <p:nvPicPr>
            <p:cNvPr id="16" name="Picture 23" descr="볼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 l="11215" t="22037" r="79791" b="66251"/>
            <a:stretch>
              <a:fillRect/>
            </a:stretch>
          </p:blipFill>
          <p:spPr bwMode="auto">
            <a:xfrm>
              <a:off x="4671674" y="5348874"/>
              <a:ext cx="526993" cy="5141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4653129" y="5306993"/>
              <a:ext cx="537327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000000"/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2800" b="1" dirty="0" smtClean="0">
                  <a:solidFill>
                    <a:srgbClr val="FCE06A"/>
                  </a:solidFill>
                  <a:latin typeface="돋움"/>
                  <a:ea typeface="돋움"/>
                </a:rPr>
                <a:t>Ⅳ</a:t>
              </a:r>
              <a:endParaRPr lang="en-US" altLang="ko-KR" sz="2800" b="1" dirty="0">
                <a:solidFill>
                  <a:srgbClr val="FCE06A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40"/>
          <p:cNvSpPr>
            <a:spLocks noChangeArrowheads="1"/>
          </p:cNvSpPr>
          <p:nvPr/>
        </p:nvSpPr>
        <p:spPr bwMode="auto">
          <a:xfrm>
            <a:off x="276731" y="1086745"/>
            <a:ext cx="8589245" cy="5688632"/>
          </a:xfrm>
          <a:prstGeom prst="roundRect">
            <a:avLst>
              <a:gd name="adj" fmla="val 2898"/>
            </a:avLst>
          </a:prstGeom>
          <a:solidFill>
            <a:schemeClr val="bg1"/>
          </a:solidFill>
          <a:ln w="28575" algn="ctr">
            <a:solidFill>
              <a:srgbClr val="9F824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4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E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xample of Technology Fusion</a:t>
            </a:r>
          </a:p>
        </p:txBody>
      </p:sp>
      <p:sp>
        <p:nvSpPr>
          <p:cNvPr id="5" name="AutoShape 17"/>
          <p:cNvSpPr>
            <a:spLocks noChangeArrowheads="1"/>
          </p:cNvSpPr>
          <p:nvPr/>
        </p:nvSpPr>
        <p:spPr bwMode="gray">
          <a:xfrm>
            <a:off x="283772" y="764704"/>
            <a:ext cx="8568952" cy="811341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0066CC"/>
              </a:gs>
              <a:gs pos="100000">
                <a:srgbClr val="00478E"/>
              </a:gs>
            </a:gsLst>
            <a:lin ang="5400000" scaled="1"/>
          </a:gradFill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2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Text Box 29"/>
          <p:cNvSpPr txBox="1">
            <a:spLocks noChangeArrowheads="1"/>
          </p:cNvSpPr>
          <p:nvPr/>
        </p:nvSpPr>
        <p:spPr bwMode="auto">
          <a:xfrm>
            <a:off x="517528" y="781040"/>
            <a:ext cx="8119172" cy="7848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5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Seoul Metro Integrated Management System for Intelligent &amp; Energy-efficient Indoor Air Quality Monitoring &amp; Control</a:t>
            </a:r>
            <a:endParaRPr lang="ko-KR" altLang="en-US" sz="15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Picture 40" descr="http://pds6.egloos.com/pds/200711/24/76/d0050576_474813e54c35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275" y="4221088"/>
            <a:ext cx="3053959" cy="2088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43" descr="354-Color Overlay 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6120" y="1749576"/>
            <a:ext cx="174625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858808" y="1628800"/>
            <a:ext cx="35283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Manager : Kim, Jo Chun</a:t>
            </a:r>
            <a:r>
              <a:rPr lang="en-US" altLang="ko-KR" sz="1200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 (Prof.)</a:t>
            </a:r>
            <a:endParaRPr kumimoji="0" lang="ko-KR" altLang="en-US" sz="1200" dirty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11" name="Picture 43" descr="354-Color Overlay blu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5296" y="1767161"/>
            <a:ext cx="174625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4427984" y="1628800"/>
            <a:ext cx="35283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Cost </a:t>
            </a:r>
            <a:r>
              <a:rPr lang="en-US" altLang="ko-KR" sz="1200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: 1,187,530 USD</a:t>
            </a:r>
            <a:endParaRPr kumimoji="0" lang="ko-KR" altLang="en-US" sz="1200" dirty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394140" y="2343363"/>
            <a:ext cx="2881716" cy="1800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pic>
        <p:nvPicPr>
          <p:cNvPr id="15" name="Picture 43" descr="354-Color Overlay 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407" y="2487379"/>
            <a:ext cx="180530" cy="1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354-Color Overlay 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911" y="2752246"/>
            <a:ext cx="180530" cy="1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3" descr="354-Color Overlay 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911" y="3021278"/>
            <a:ext cx="180530" cy="1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3" descr="354-Color Overlay 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659" y="3277725"/>
            <a:ext cx="180530" cy="1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3" descr="354-Color Overlay 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659" y="3546757"/>
            <a:ext cx="180530" cy="1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15"/>
          <p:cNvSpPr>
            <a:spLocks noChangeArrowheads="1"/>
          </p:cNvSpPr>
          <p:nvPr/>
        </p:nvSpPr>
        <p:spPr bwMode="auto">
          <a:xfrm>
            <a:off x="755576" y="2348880"/>
            <a:ext cx="273490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Ubiquitous Sensor Network</a:t>
            </a:r>
            <a:endParaRPr kumimoji="0" lang="en-US" altLang="ko-KR" sz="1200" dirty="0" smtClean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kumimoji="0"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Integrated Management System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Intelligent &amp; Energy-Efficient</a:t>
            </a:r>
            <a:endParaRPr lang="ko-KR" altLang="en-US" sz="1200" dirty="0" smtClean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IT+ET+MS Technology Fusion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Auto Ventilation Control System in 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Subway Station</a:t>
            </a:r>
            <a:endParaRPr kumimoji="0" lang="ko-KR" altLang="en-US" sz="1200" dirty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 l="34809" t="32281" r="19610" b="18501"/>
          <a:stretch>
            <a:fillRect/>
          </a:stretch>
        </p:blipFill>
        <p:spPr bwMode="auto">
          <a:xfrm>
            <a:off x="3355368" y="2204864"/>
            <a:ext cx="5432284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/>
        </p:nvSpPr>
        <p:spPr>
          <a:xfrm>
            <a:off x="8744314" y="11663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22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AutoShape 440"/>
          <p:cNvSpPr>
            <a:spLocks noChangeArrowheads="1"/>
          </p:cNvSpPr>
          <p:nvPr/>
        </p:nvSpPr>
        <p:spPr bwMode="auto">
          <a:xfrm>
            <a:off x="276731" y="1086745"/>
            <a:ext cx="8589245" cy="5688632"/>
          </a:xfrm>
          <a:prstGeom prst="roundRect">
            <a:avLst>
              <a:gd name="adj" fmla="val 2898"/>
            </a:avLst>
          </a:prstGeom>
          <a:solidFill>
            <a:schemeClr val="bg1"/>
          </a:solidFill>
          <a:ln w="28575" algn="ctr">
            <a:solidFill>
              <a:srgbClr val="9F824F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/>
          </a:p>
        </p:txBody>
      </p:sp>
      <p:sp>
        <p:nvSpPr>
          <p:cNvPr id="12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E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xample of Technology Fusion</a:t>
            </a:r>
          </a:p>
        </p:txBody>
      </p:sp>
      <p:sp>
        <p:nvSpPr>
          <p:cNvPr id="3" name="AutoShape 8"/>
          <p:cNvSpPr>
            <a:spLocks noChangeArrowheads="1"/>
          </p:cNvSpPr>
          <p:nvPr/>
        </p:nvSpPr>
        <p:spPr bwMode="gray">
          <a:xfrm>
            <a:off x="271789" y="758599"/>
            <a:ext cx="8580935" cy="473323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rgbClr val="99CC00"/>
              </a:gs>
              <a:gs pos="100000">
                <a:srgbClr val="6B8E00"/>
              </a:gs>
            </a:gsLst>
            <a:lin ang="5400000" scaled="1"/>
          </a:gradFill>
          <a:ln w="381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20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Freeform 9"/>
          <p:cNvSpPr>
            <a:spLocks/>
          </p:cNvSpPr>
          <p:nvPr/>
        </p:nvSpPr>
        <p:spPr bwMode="gray">
          <a:xfrm>
            <a:off x="771852" y="785463"/>
            <a:ext cx="3990082" cy="208757"/>
          </a:xfrm>
          <a:custGeom>
            <a:avLst/>
            <a:gdLst/>
            <a:ahLst/>
            <a:cxnLst>
              <a:cxn ang="0">
                <a:pos x="118" y="0"/>
              </a:cxn>
              <a:cxn ang="0">
                <a:pos x="0" y="118"/>
              </a:cxn>
              <a:cxn ang="0">
                <a:pos x="0" y="589"/>
              </a:cxn>
              <a:cxn ang="0">
                <a:pos x="161" y="174"/>
              </a:cxn>
              <a:cxn ang="0">
                <a:pos x="589" y="0"/>
              </a:cxn>
              <a:cxn ang="0">
                <a:pos x="118" y="0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rgbClr val="99CC00">
                  <a:gamma/>
                  <a:tint val="54510"/>
                  <a:invGamma/>
                </a:srgbClr>
              </a:gs>
              <a:gs pos="50000">
                <a:srgbClr val="99CC00">
                  <a:alpha val="0"/>
                </a:srgbClr>
              </a:gs>
              <a:gs pos="100000">
                <a:srgbClr val="99CC00">
                  <a:gamma/>
                  <a:tint val="54510"/>
                  <a:invGamma/>
                </a:srgbClr>
              </a:gs>
            </a:gsLst>
            <a:lin ang="270000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 sz="12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 Box 29"/>
          <p:cNvSpPr txBox="1">
            <a:spLocks noChangeArrowheads="1"/>
          </p:cNvSpPr>
          <p:nvPr/>
        </p:nvSpPr>
        <p:spPr bwMode="auto">
          <a:xfrm>
            <a:off x="1850510" y="764704"/>
            <a:ext cx="5706070" cy="4385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5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Research &amp; Development Project for u-ECO City</a:t>
            </a:r>
            <a:endParaRPr lang="ko-KR" altLang="en-US" sz="1500" dirty="0" smtClean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Picture 43" descr="354-Color Overlay blu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140" y="1408536"/>
            <a:ext cx="174625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 bwMode="auto">
          <a:xfrm>
            <a:off x="1553062" y="1791816"/>
            <a:ext cx="3168352" cy="15597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1894101" y="1799150"/>
            <a:ext cx="352839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Ubiquitous space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World’s first IT based City</a:t>
            </a:r>
            <a:endParaRPr lang="ko-KR" altLang="en-US" sz="1200" dirty="0" smtClean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 err="1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IT+ET+CT+Energy</a:t>
            </a:r>
            <a:r>
              <a:rPr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 saving technology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Eco City</a:t>
            </a:r>
            <a:endParaRPr kumimoji="0" lang="en-US" altLang="ko-KR" sz="1200" dirty="0" smtClean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Real-time DB management</a:t>
            </a:r>
            <a:endParaRPr kumimoji="0" lang="ko-KR" altLang="en-US" sz="1200" dirty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10" name="_x79163312" descr="EMB00000ca85c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470" y="1791816"/>
            <a:ext cx="1971070" cy="155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3" descr="354-Color Overlay 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9329" y="1915257"/>
            <a:ext cx="180530" cy="1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3" descr="354-Color Overlay 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6833" y="2180124"/>
            <a:ext cx="180530" cy="1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3" descr="354-Color Overlay 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6833" y="2449156"/>
            <a:ext cx="180530" cy="1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3" descr="354-Color Overlay 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2581" y="2705603"/>
            <a:ext cx="180530" cy="1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3" descr="354-Color Overlay blu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2581" y="2974635"/>
            <a:ext cx="180530" cy="1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utoShape 41"/>
          <p:cNvSpPr>
            <a:spLocks noChangeArrowheads="1"/>
          </p:cNvSpPr>
          <p:nvPr/>
        </p:nvSpPr>
        <p:spPr bwMode="auto">
          <a:xfrm rot="5400000">
            <a:off x="4213265" y="2410837"/>
            <a:ext cx="1440160" cy="279846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ADB5FF">
                  <a:gamma/>
                  <a:tint val="23922"/>
                  <a:invGamma/>
                </a:srgbClr>
              </a:gs>
              <a:gs pos="100000">
                <a:srgbClr val="ADB5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787828" y="1287760"/>
            <a:ext cx="35283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Manager : </a:t>
            </a:r>
            <a:r>
              <a:rPr kumimoji="0" lang="en-US" altLang="ko-KR" sz="1200" dirty="0" err="1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Pyon</a:t>
            </a:r>
            <a:r>
              <a:rPr lang="en-US" altLang="ko-KR" sz="1200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, Mu </a:t>
            </a:r>
            <a:r>
              <a:rPr lang="en-US" altLang="ko-KR" sz="1200" dirty="0" err="1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Wook</a:t>
            </a:r>
            <a:r>
              <a:rPr lang="en-US" altLang="ko-KR" sz="1200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 (Prof.)</a:t>
            </a:r>
            <a:endParaRPr kumimoji="0" lang="ko-KR" altLang="en-US" sz="1200" dirty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pic>
        <p:nvPicPr>
          <p:cNvPr id="19" name="Picture 43" descr="354-Color Overlay blu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1564" y="1423700"/>
            <a:ext cx="174625" cy="16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4604252" y="1320012"/>
            <a:ext cx="3528392" cy="335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en-US" altLang="ko-KR" sz="1200" dirty="0" smtClean="0">
                <a:solidFill>
                  <a:srgbClr val="000000"/>
                </a:solidFill>
                <a:effectLst/>
                <a:latin typeface="Arial" pitchFamily="34" charset="0"/>
                <a:ea typeface="HY헤드라인M" pitchFamily="18" charset="-127"/>
                <a:cs typeface="Arial" pitchFamily="34" charset="0"/>
              </a:rPr>
              <a:t>Cost </a:t>
            </a:r>
            <a:r>
              <a:rPr lang="en-US" altLang="ko-KR" sz="1200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: 1,066,350 USD</a:t>
            </a:r>
            <a:endParaRPr kumimoji="0" lang="ko-KR" altLang="en-US" sz="1200" dirty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grpSp>
        <p:nvGrpSpPr>
          <p:cNvPr id="21" name="그룹 47"/>
          <p:cNvGrpSpPr>
            <a:grpSpLocks/>
          </p:cNvGrpSpPr>
          <p:nvPr/>
        </p:nvGrpSpPr>
        <p:grpSpPr bwMode="auto">
          <a:xfrm>
            <a:off x="939380" y="3448000"/>
            <a:ext cx="7416824" cy="3212976"/>
            <a:chOff x="-9728" y="2924945"/>
            <a:chExt cx="9279356" cy="3933056"/>
          </a:xfrm>
        </p:grpSpPr>
        <p:pic>
          <p:nvPicPr>
            <p:cNvPr id="22" name="Picture 2" descr="C:\Documents and Settings\Administrator\바탕 화면\Untitled-2.jpg"/>
            <p:cNvPicPr>
              <a:picLocks noChangeAspect="1" noChangeArrowheads="1"/>
            </p:cNvPicPr>
            <p:nvPr/>
          </p:nvPicPr>
          <p:blipFill>
            <a:blip r:embed="rId5" cstate="print"/>
            <a:srcRect l="105" r="310" b="542"/>
            <a:stretch>
              <a:fillRect/>
            </a:stretch>
          </p:blipFill>
          <p:spPr bwMode="auto">
            <a:xfrm>
              <a:off x="-9728" y="2924945"/>
              <a:ext cx="9153728" cy="3933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Box 3"/>
            <p:cNvSpPr txBox="1">
              <a:spLocks noChangeArrowheads="1"/>
            </p:cNvSpPr>
            <p:nvPr/>
          </p:nvSpPr>
          <p:spPr bwMode="auto">
            <a:xfrm>
              <a:off x="3742657" y="4061462"/>
              <a:ext cx="686297" cy="2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</a:pPr>
              <a:r>
                <a:rPr lang="en-US" altLang="ko-KR" sz="900" dirty="0" smtClean="0">
                  <a:solidFill>
                    <a:srgbClr val="FDEC87"/>
                  </a:solidFill>
                  <a:latin typeface="HY헤드라인M" pitchFamily="18" charset="-127"/>
                  <a:ea typeface="HY헤드라인M" pitchFamily="18" charset="-127"/>
                </a:rPr>
                <a:t>CCTV</a:t>
              </a:r>
              <a:endParaRPr lang="ko-KR" altLang="en-US" sz="900" dirty="0">
                <a:solidFill>
                  <a:srgbClr val="FDEC87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4" name="TextBox 33"/>
            <p:cNvSpPr txBox="1">
              <a:spLocks noChangeArrowheads="1"/>
            </p:cNvSpPr>
            <p:nvPr/>
          </p:nvSpPr>
          <p:spPr bwMode="auto">
            <a:xfrm>
              <a:off x="284626" y="3872696"/>
              <a:ext cx="1297718" cy="36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</a:pPr>
              <a:r>
                <a:rPr lang="en-US" altLang="ko-KR" sz="800" dirty="0" smtClean="0">
                  <a:solidFill>
                    <a:srgbClr val="FDEC87"/>
                  </a:solidFill>
                  <a:latin typeface="HY헤드라인M" pitchFamily="18" charset="-127"/>
                  <a:ea typeface="HY헤드라인M" pitchFamily="18" charset="-127"/>
                </a:rPr>
                <a:t>Forest Fire Sensor</a:t>
              </a:r>
              <a:endParaRPr lang="ko-KR" altLang="en-US" sz="800" dirty="0">
                <a:solidFill>
                  <a:srgbClr val="FDEC87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5" name="TextBox 5"/>
            <p:cNvSpPr txBox="1">
              <a:spLocks noChangeArrowheads="1"/>
            </p:cNvSpPr>
            <p:nvPr/>
          </p:nvSpPr>
          <p:spPr bwMode="auto">
            <a:xfrm>
              <a:off x="7308304" y="5152884"/>
              <a:ext cx="453970" cy="245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</a:pPr>
              <a:r>
                <a:rPr lang="en-US" altLang="ko-KR" sz="900" dirty="0">
                  <a:solidFill>
                    <a:srgbClr val="FDEC87"/>
                  </a:solidFill>
                  <a:latin typeface="HY견고딕" pitchFamily="18" charset="-127"/>
                  <a:ea typeface="HY견고딕" pitchFamily="18" charset="-127"/>
                </a:rPr>
                <a:t>USN</a:t>
              </a:r>
              <a:endParaRPr lang="ko-KR" altLang="en-US" sz="900" dirty="0">
                <a:solidFill>
                  <a:srgbClr val="FDEC87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TextBox 35"/>
            <p:cNvSpPr txBox="1">
              <a:spLocks noChangeArrowheads="1"/>
            </p:cNvSpPr>
            <p:nvPr/>
          </p:nvSpPr>
          <p:spPr bwMode="auto">
            <a:xfrm>
              <a:off x="6589880" y="4916278"/>
              <a:ext cx="686298" cy="2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</a:pPr>
              <a:r>
                <a:rPr lang="en-US" altLang="ko-KR" sz="900" dirty="0" smtClean="0">
                  <a:solidFill>
                    <a:srgbClr val="FDEC87"/>
                  </a:solidFill>
                  <a:latin typeface="HY헤드라인M" pitchFamily="18" charset="-127"/>
                  <a:ea typeface="HY헤드라인M" pitchFamily="18" charset="-127"/>
                </a:rPr>
                <a:t>CCTV</a:t>
              </a:r>
              <a:endParaRPr lang="ko-KR" altLang="en-US" sz="900" dirty="0">
                <a:solidFill>
                  <a:srgbClr val="FDEC87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7" name="TextBox 37"/>
            <p:cNvSpPr txBox="1">
              <a:spLocks noChangeArrowheads="1"/>
            </p:cNvSpPr>
            <p:nvPr/>
          </p:nvSpPr>
          <p:spPr bwMode="auto">
            <a:xfrm>
              <a:off x="1146372" y="6293214"/>
              <a:ext cx="2463190" cy="25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</a:pPr>
              <a:r>
                <a:rPr lang="en-US" altLang="ko-KR" sz="900" dirty="0" smtClean="0">
                  <a:solidFill>
                    <a:srgbClr val="FDEC87"/>
                  </a:solidFill>
                  <a:latin typeface="HY헤드라인M" pitchFamily="18" charset="-127"/>
                  <a:ea typeface="HY헤드라인M" pitchFamily="18" charset="-127"/>
                </a:rPr>
                <a:t>Safety supervision system</a:t>
              </a:r>
              <a:endParaRPr lang="ko-KR" altLang="en-US" sz="900" dirty="0">
                <a:solidFill>
                  <a:srgbClr val="FDEC87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8" name="TextBox 39"/>
            <p:cNvSpPr txBox="1">
              <a:spLocks noChangeArrowheads="1"/>
            </p:cNvSpPr>
            <p:nvPr/>
          </p:nvSpPr>
          <p:spPr bwMode="auto">
            <a:xfrm>
              <a:off x="233687" y="5165624"/>
              <a:ext cx="1007624" cy="36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</a:pPr>
              <a:r>
                <a:rPr lang="en-US" altLang="ko-KR" sz="800" dirty="0" smtClean="0">
                  <a:solidFill>
                    <a:srgbClr val="FDEC87"/>
                  </a:solidFill>
                  <a:latin typeface="HY헤드라인M" pitchFamily="18" charset="-127"/>
                  <a:ea typeface="HY헤드라인M" pitchFamily="18" charset="-127"/>
                </a:rPr>
                <a:t>Wire-less</a:t>
              </a:r>
            </a:p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</a:pPr>
              <a:r>
                <a:rPr lang="en-US" altLang="ko-KR" sz="800" dirty="0" smtClean="0">
                  <a:solidFill>
                    <a:srgbClr val="FDEC87"/>
                  </a:solidFill>
                  <a:latin typeface="HY헤드라인M" pitchFamily="18" charset="-127"/>
                  <a:ea typeface="HY헤드라인M" pitchFamily="18" charset="-127"/>
                </a:rPr>
                <a:t>Network</a:t>
              </a:r>
              <a:endParaRPr lang="ko-KR" altLang="en-US" sz="800" dirty="0">
                <a:solidFill>
                  <a:srgbClr val="FDEC87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29" name="TextBox 40"/>
            <p:cNvSpPr txBox="1">
              <a:spLocks noChangeArrowheads="1"/>
            </p:cNvSpPr>
            <p:nvPr/>
          </p:nvSpPr>
          <p:spPr bwMode="auto">
            <a:xfrm>
              <a:off x="6747720" y="6478345"/>
              <a:ext cx="2405994" cy="36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</a:pPr>
              <a:r>
                <a:rPr lang="en-US" altLang="ko-KR" sz="800" dirty="0" smtClean="0">
                  <a:solidFill>
                    <a:srgbClr val="FDEC87"/>
                  </a:solidFill>
                  <a:latin typeface="HY헤드라인M" pitchFamily="18" charset="-127"/>
                  <a:ea typeface="HY헤드라인M" pitchFamily="18" charset="-127"/>
                </a:rPr>
                <a:t>Environmental pollution, Water quality</a:t>
              </a:r>
              <a:endParaRPr lang="ko-KR" altLang="en-US" sz="800" dirty="0">
                <a:solidFill>
                  <a:srgbClr val="FDEC87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0" name="TextBox 41"/>
            <p:cNvSpPr txBox="1">
              <a:spLocks noChangeArrowheads="1"/>
            </p:cNvSpPr>
            <p:nvPr/>
          </p:nvSpPr>
          <p:spPr bwMode="auto">
            <a:xfrm>
              <a:off x="747471" y="4771281"/>
              <a:ext cx="1276198" cy="236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</a:pPr>
              <a:r>
                <a:rPr lang="en-US" altLang="ko-KR" sz="800" dirty="0" smtClean="0">
                  <a:solidFill>
                    <a:srgbClr val="FDEC87"/>
                  </a:solidFill>
                  <a:latin typeface="HY헤드라인M" pitchFamily="18" charset="-127"/>
                  <a:ea typeface="HY헤드라인M" pitchFamily="18" charset="-127"/>
                </a:rPr>
                <a:t>Wire Network</a:t>
              </a:r>
              <a:endParaRPr lang="ko-KR" altLang="en-US" sz="800" dirty="0">
                <a:solidFill>
                  <a:srgbClr val="FDEC87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79187" y="3802667"/>
              <a:ext cx="1262337" cy="44896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  <a:defRPr/>
              </a:pPr>
              <a:r>
                <a:rPr lang="en-US" altLang="ko-KR" sz="700" b="1" spc="50" dirty="0" smtClean="0">
                  <a:ln w="11430"/>
                  <a:solidFill>
                    <a:schemeClr val="tx1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Application of </a:t>
              </a:r>
              <a:r>
                <a:rPr lang="en-US" altLang="ko-KR" sz="700" b="1" spc="50" dirty="0" smtClean="0">
                  <a:ln w="11430"/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Information </a:t>
              </a:r>
              <a:endParaRPr lang="ko-KR" altLang="en-US" sz="700" b="1" spc="50" dirty="0">
                <a:ln w="11430"/>
                <a:solidFill>
                  <a:schemeClr val="tx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20793" y="3871815"/>
              <a:ext cx="1815739" cy="466207"/>
            </a:xfrm>
            <a:prstGeom prst="rect">
              <a:avLst/>
            </a:prstGeom>
            <a:noFill/>
          </p:spPr>
          <p:txBody>
            <a:bodyPr wrap="non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  <a:defRPr/>
              </a:pPr>
              <a:r>
                <a:rPr lang="en-US" altLang="ko-KR" sz="1050" b="1" spc="50" dirty="0" smtClean="0">
                  <a:ln w="11430"/>
                  <a:solidFill>
                    <a:srgbClr val="00518E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U-House </a:t>
              </a:r>
            </a:p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  <a:defRPr/>
              </a:pPr>
              <a:r>
                <a:rPr lang="en-US" altLang="ko-KR" sz="1050" b="1" spc="50" dirty="0" smtClean="0">
                  <a:ln w="11430"/>
                  <a:solidFill>
                    <a:srgbClr val="00518E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space service</a:t>
              </a:r>
              <a:endParaRPr lang="ko-KR" altLang="en-US" sz="1050" b="1" spc="50" dirty="0">
                <a:ln w="11430"/>
                <a:solidFill>
                  <a:srgbClr val="00518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99026" y="3594561"/>
              <a:ext cx="1440233" cy="824214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  <a:defRPr/>
              </a:pPr>
              <a:r>
                <a:rPr lang="en-US" altLang="ko-KR" sz="1050" b="1" spc="50" dirty="0" smtClean="0">
                  <a:ln w="11430"/>
                  <a:solidFill>
                    <a:srgbClr val="00518E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Urban Energy Integrated Center</a:t>
              </a:r>
              <a:endParaRPr lang="ko-KR" altLang="en-US" sz="1050" b="1" spc="50" dirty="0">
                <a:ln w="11430"/>
                <a:solidFill>
                  <a:srgbClr val="00518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07704" y="4869160"/>
              <a:ext cx="1755199" cy="791451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  <a:defRPr/>
              </a:pPr>
              <a:r>
                <a:rPr lang="en-US" altLang="ko-KR" sz="1050" b="1" spc="50" dirty="0" smtClean="0">
                  <a:ln w="11430"/>
                  <a:solidFill>
                    <a:srgbClr val="00518E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Urban Environmental Ecology Design</a:t>
              </a:r>
              <a:endParaRPr lang="ko-KR" altLang="en-US" sz="1050" b="1" spc="50" dirty="0">
                <a:ln w="11430"/>
                <a:solidFill>
                  <a:srgbClr val="00518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31946" y="5567058"/>
              <a:ext cx="1614014" cy="793679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  <a:defRPr/>
              </a:pPr>
              <a:r>
                <a:rPr lang="en-US" altLang="ko-KR" sz="1050" b="1" spc="50" dirty="0" smtClean="0">
                  <a:ln w="11430"/>
                  <a:solidFill>
                    <a:srgbClr val="00518E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Bridge Safety supervision system</a:t>
              </a:r>
              <a:endParaRPr lang="ko-KR" altLang="en-US" sz="1050" b="1" spc="50" dirty="0">
                <a:ln w="11430"/>
                <a:solidFill>
                  <a:srgbClr val="00518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32284" y="5647744"/>
              <a:ext cx="1440233" cy="76084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  <a:defRPr/>
              </a:pPr>
              <a:r>
                <a:rPr lang="en-US" altLang="ko-KR" sz="1000" b="1" spc="50" dirty="0" smtClean="0">
                  <a:ln w="11430"/>
                  <a:solidFill>
                    <a:srgbClr val="00518E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Integrated Information of Water Recycle</a:t>
              </a:r>
              <a:endParaRPr lang="ko-KR" altLang="en-US" sz="1000" b="1" spc="50" dirty="0">
                <a:ln w="11430"/>
                <a:solidFill>
                  <a:srgbClr val="00518E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48208" y="4883552"/>
              <a:ext cx="1321420" cy="365551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  <a:defRPr/>
              </a:pPr>
              <a:r>
                <a:rPr lang="en-US" altLang="ko-KR" sz="800" b="1" spc="50" dirty="0" smtClean="0">
                  <a:ln w="11430"/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Information Processing</a:t>
              </a:r>
              <a:endParaRPr lang="ko-KR" altLang="en-US" sz="8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  <p:grpSp>
          <p:nvGrpSpPr>
            <p:cNvPr id="38" name="그룹 46"/>
            <p:cNvGrpSpPr>
              <a:grpSpLocks/>
            </p:cNvGrpSpPr>
            <p:nvPr/>
          </p:nvGrpSpPr>
          <p:grpSpPr bwMode="auto">
            <a:xfrm>
              <a:off x="3995936" y="4816202"/>
              <a:ext cx="1233177" cy="936104"/>
              <a:chOff x="4283968" y="4437112"/>
              <a:chExt cx="1305185" cy="1152128"/>
            </a:xfrm>
          </p:grpSpPr>
          <p:pic>
            <p:nvPicPr>
              <p:cNvPr id="40" name="Picture 3" descr="실내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283968" y="4437112"/>
                <a:ext cx="1305185" cy="115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184" descr="조감도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446508" y="4915973"/>
                <a:ext cx="591448" cy="3437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9" name="Text Box 6"/>
            <p:cNvSpPr txBox="1">
              <a:spLocks noChangeArrowheads="1"/>
            </p:cNvSpPr>
            <p:nvPr/>
          </p:nvSpPr>
          <p:spPr bwMode="auto">
            <a:xfrm>
              <a:off x="3839328" y="4195432"/>
              <a:ext cx="2477519" cy="1020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ctr" latinLnBrk="0">
                <a:lnSpc>
                  <a:spcPct val="95000"/>
                </a:lnSpc>
                <a:buFont typeface="Symbol" pitchFamily="18" charset="2"/>
                <a:buNone/>
                <a:defRPr/>
              </a:pPr>
              <a:r>
                <a:rPr lang="en-US" altLang="ko-KR" sz="14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Urban Integrated Operating Center</a:t>
              </a:r>
              <a:endParaRPr lang="ko-KR" altLang="en-US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8744314" y="11663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21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S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ocial Eco-Tech Institute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744314" y="11663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24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pic>
        <p:nvPicPr>
          <p:cNvPr id="63491" name="Picture 3" descr="C:\Users\KYO\Desktop\그림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3" y="714356"/>
            <a:ext cx="7000893" cy="1494867"/>
          </a:xfrm>
          <a:prstGeom prst="rect">
            <a:avLst/>
          </a:prstGeom>
          <a:noFill/>
        </p:spPr>
      </p:pic>
      <p:pic>
        <p:nvPicPr>
          <p:cNvPr id="63492" name="Picture 4" descr="D:\01. KYO Data_1 (2012.09.19)\[12] 신기술융합학과(Dept. of ATF)\2012_Social_Eco_Tech연구소\참고자료\추진체계(영문)\슬라이드1.PNG"/>
          <p:cNvPicPr>
            <a:picLocks noChangeAspect="1" noChangeArrowheads="1"/>
          </p:cNvPicPr>
          <p:nvPr/>
        </p:nvPicPr>
        <p:blipFill>
          <a:blip r:embed="rId3" cstate="print"/>
          <a:srcRect l="6329" r="5063" b="5485"/>
          <a:stretch>
            <a:fillRect/>
          </a:stretch>
        </p:blipFill>
        <p:spPr bwMode="auto">
          <a:xfrm>
            <a:off x="3071770" y="2000216"/>
            <a:ext cx="6072230" cy="4857784"/>
          </a:xfrm>
          <a:prstGeom prst="rect">
            <a:avLst/>
          </a:prstGeom>
          <a:noFill/>
        </p:spPr>
      </p:pic>
      <p:pic>
        <p:nvPicPr>
          <p:cNvPr id="21" name="Picture 84" descr="화살표1 copy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V="1">
            <a:off x="642910" y="2143116"/>
            <a:ext cx="1857389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그룹 21"/>
          <p:cNvGrpSpPr/>
          <p:nvPr/>
        </p:nvGrpSpPr>
        <p:grpSpPr>
          <a:xfrm>
            <a:off x="116340" y="3500438"/>
            <a:ext cx="2928958" cy="948327"/>
            <a:chOff x="704528" y="2564904"/>
            <a:chExt cx="8604956" cy="595529"/>
          </a:xfrm>
        </p:grpSpPr>
        <p:pic>
          <p:nvPicPr>
            <p:cNvPr id="25" name="Picture 27" descr="템플릿_정희-도형-2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85341"/>
            <a:stretch/>
          </p:blipFill>
          <p:spPr bwMode="auto">
            <a:xfrm>
              <a:off x="704528" y="2564904"/>
              <a:ext cx="386862" cy="59552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7" descr="템플릿_정희-도형-2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87387"/>
            <a:stretch/>
          </p:blipFill>
          <p:spPr bwMode="auto">
            <a:xfrm>
              <a:off x="8976617" y="2564904"/>
              <a:ext cx="332867" cy="59552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7" descr="템플릿_정희-도형-2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4659" r="12614"/>
            <a:stretch/>
          </p:blipFill>
          <p:spPr bwMode="auto">
            <a:xfrm>
              <a:off x="1091390" y="2564904"/>
              <a:ext cx="7885227" cy="59552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25"/>
          <p:cNvGrpSpPr/>
          <p:nvPr/>
        </p:nvGrpSpPr>
        <p:grpSpPr>
          <a:xfrm>
            <a:off x="71406" y="5929330"/>
            <a:ext cx="3000396" cy="928694"/>
            <a:chOff x="1100572" y="3179524"/>
            <a:chExt cx="3512553" cy="568800"/>
          </a:xfrm>
        </p:grpSpPr>
        <p:pic>
          <p:nvPicPr>
            <p:cNvPr id="38" name="Picture 26" descr="템플릿_정희-도형-26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466" r="10573"/>
            <a:stretch/>
          </p:blipFill>
          <p:spPr bwMode="auto">
            <a:xfrm>
              <a:off x="1292253" y="3179524"/>
              <a:ext cx="3127239" cy="568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6" descr="템플릿_정희-도형-26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89427"/>
            <a:stretch/>
          </p:blipFill>
          <p:spPr bwMode="auto">
            <a:xfrm>
              <a:off x="4419492" y="3179524"/>
              <a:ext cx="193633" cy="568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6" descr="템플릿_정희-도형-26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89534"/>
            <a:stretch/>
          </p:blipFill>
          <p:spPr bwMode="auto">
            <a:xfrm>
              <a:off x="1100572" y="3179524"/>
              <a:ext cx="191681" cy="568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26"/>
          <p:cNvGrpSpPr/>
          <p:nvPr/>
        </p:nvGrpSpPr>
        <p:grpSpPr>
          <a:xfrm>
            <a:off x="116339" y="4733314"/>
            <a:ext cx="2928959" cy="905763"/>
            <a:chOff x="5292875" y="3179523"/>
            <a:chExt cx="3556685" cy="568800"/>
          </a:xfrm>
        </p:grpSpPr>
        <p:pic>
          <p:nvPicPr>
            <p:cNvPr id="33" name="Picture 28" descr="템플릿_정희-도형-2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r="89534"/>
            <a:stretch/>
          </p:blipFill>
          <p:spPr bwMode="auto">
            <a:xfrm>
              <a:off x="5292875" y="3179523"/>
              <a:ext cx="189293" cy="568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8" descr="템플릿_정희-도형-2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0466" r="10053"/>
            <a:stretch/>
          </p:blipFill>
          <p:spPr bwMode="auto">
            <a:xfrm>
              <a:off x="5479605" y="3179523"/>
              <a:ext cx="3187706" cy="568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8" descr="템플릿_정희-도형-2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89947"/>
            <a:stretch/>
          </p:blipFill>
          <p:spPr bwMode="auto">
            <a:xfrm>
              <a:off x="8667311" y="3179523"/>
              <a:ext cx="182249" cy="5688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2" name="Picture 6" descr="D:\04.양식\24.ppt탬플릿\도형\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5786454"/>
            <a:ext cx="236572" cy="331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D:\04.양식\24.ppt탬플릿\도형\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3286124"/>
            <a:ext cx="159685" cy="3252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D:\04.양식\24.ppt탬플릿\도형\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4572008"/>
            <a:ext cx="236572" cy="3252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15"/>
          <p:cNvSpPr>
            <a:spLocks noChangeArrowheads="1"/>
          </p:cNvSpPr>
          <p:nvPr/>
        </p:nvSpPr>
        <p:spPr bwMode="auto">
          <a:xfrm>
            <a:off x="142844" y="3643314"/>
            <a:ext cx="28575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Services on the air environment information that help support the vulnerable members of environment</a:t>
            </a:r>
            <a:endParaRPr kumimoji="0" lang="ko-KR" altLang="en-US" sz="1200" dirty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6" name="Rectangle 15"/>
          <p:cNvSpPr>
            <a:spLocks noChangeArrowheads="1"/>
          </p:cNvSpPr>
          <p:nvPr/>
        </p:nvSpPr>
        <p:spPr bwMode="auto">
          <a:xfrm>
            <a:off x="142844" y="4857760"/>
            <a:ext cx="2786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Services on the game type education that help support the vulnerable members of emotion</a:t>
            </a:r>
            <a:endParaRPr kumimoji="0" lang="ko-KR" altLang="en-US" sz="1200" dirty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7" name="Rectangle 15"/>
          <p:cNvSpPr>
            <a:spLocks noChangeArrowheads="1"/>
          </p:cNvSpPr>
          <p:nvPr/>
        </p:nvSpPr>
        <p:spPr bwMode="auto">
          <a:xfrm>
            <a:off x="142844" y="6068817"/>
            <a:ext cx="28575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/>
            <a:r>
              <a:rPr lang="en-US" altLang="ko-KR" sz="1200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Services on the reactive motion type health improvement that help support the vulnerable members of exercise</a:t>
            </a:r>
            <a:endParaRPr kumimoji="0" lang="ko-KR" altLang="en-US" sz="1200" dirty="0">
              <a:solidFill>
                <a:srgbClr val="000000"/>
              </a:solidFill>
              <a:effectLst/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2290" y="2549720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rgbClr val="0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Research Fields</a:t>
            </a:r>
            <a:endParaRPr lang="ko-KR" altLang="en-US" sz="1400" b="1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32" descr="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71538" y="1522403"/>
            <a:ext cx="7000924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kumimoji="0" lang="en-US" altLang="ko-KR" sz="2000" b="1" dirty="0" err="1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Konkuk</a:t>
            </a:r>
            <a:r>
              <a:rPr kumimoji="0"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 University</a:t>
            </a:r>
            <a:endParaRPr kumimoji="0" lang="en-US" altLang="ko-KR" sz="2000" b="1" dirty="0">
              <a:solidFill>
                <a:srgbClr val="777777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120031" y="2710345"/>
            <a:ext cx="6952431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College of Global Integrated Studies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071538" y="5237179"/>
            <a:ext cx="7000924" cy="549275"/>
          </a:xfrm>
          <a:prstGeom prst="rect">
            <a:avLst/>
          </a:prstGeom>
          <a:solidFill>
            <a:srgbClr val="00B050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000" b="1" i="1" dirty="0" smtClean="0">
                <a:solidFill>
                  <a:schemeClr val="bg1"/>
                </a:solidFill>
                <a:latin typeface="Tahoma" pitchFamily="34" charset="0"/>
              </a:rPr>
              <a:t>Needs for International Relationship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116472" y="3951295"/>
            <a:ext cx="6952431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kumimoji="0"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Department of Advanced Technology Fusion</a:t>
            </a:r>
            <a:endParaRPr kumimoji="0" lang="en-US" altLang="ko-KR" sz="2000" b="1" dirty="0">
              <a:solidFill>
                <a:srgbClr val="777777"/>
              </a:solidFill>
              <a:latin typeface="Tahoma" pitchFamily="34" charset="0"/>
              <a:ea typeface="SimSun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7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50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autoRev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8" grpId="0" animBg="1"/>
      <p:bldP spid="8" grpId="1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1" descr="C:\Users\KYO\Desktop\그림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188" y="847588"/>
            <a:ext cx="8936037" cy="5003800"/>
          </a:xfrm>
          <a:prstGeom prst="rect">
            <a:avLst/>
          </a:prstGeom>
          <a:noFill/>
        </p:spPr>
      </p:pic>
      <p:sp>
        <p:nvSpPr>
          <p:cNvPr id="6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69127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N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ational Project for Financial Support in Korea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8744314" y="11663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25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1928794" y="1500174"/>
            <a:ext cx="1857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Reinforcement of </a:t>
            </a:r>
          </a:p>
          <a:p>
            <a:r>
              <a:rPr lang="en-US" altLang="ko-KR" sz="1200" dirty="0" smtClean="0"/>
              <a:t>  education capability</a:t>
            </a:r>
            <a:endParaRPr lang="en-US" altLang="ko-KR" sz="1200" dirty="0"/>
          </a:p>
        </p:txBody>
      </p:sp>
      <p:sp>
        <p:nvSpPr>
          <p:cNvPr id="209" name="직사각형 208"/>
          <p:cNvSpPr/>
          <p:nvPr/>
        </p:nvSpPr>
        <p:spPr>
          <a:xfrm>
            <a:off x="4455628" y="1500174"/>
            <a:ext cx="1857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Reinforcement of </a:t>
            </a:r>
          </a:p>
          <a:p>
            <a:r>
              <a:rPr lang="en-US" altLang="ko-KR" sz="1200" dirty="0" smtClean="0"/>
              <a:t>  research capability</a:t>
            </a:r>
            <a:endParaRPr lang="en-US" altLang="ko-KR" sz="1200" dirty="0"/>
          </a:p>
        </p:txBody>
      </p:sp>
      <p:sp>
        <p:nvSpPr>
          <p:cNvPr id="210" name="직사각형 209"/>
          <p:cNvSpPr/>
          <p:nvPr/>
        </p:nvSpPr>
        <p:spPr>
          <a:xfrm>
            <a:off x="4455628" y="1967203"/>
            <a:ext cx="1857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Recruit of excellent </a:t>
            </a:r>
          </a:p>
          <a:p>
            <a:r>
              <a:rPr lang="en-US" altLang="ko-KR" sz="1200" dirty="0" smtClean="0"/>
              <a:t>  foreign researchers</a:t>
            </a:r>
            <a:endParaRPr lang="en-US" altLang="ko-KR" sz="1200" dirty="0"/>
          </a:p>
        </p:txBody>
      </p:sp>
      <p:sp>
        <p:nvSpPr>
          <p:cNvPr id="211" name="직사각형 210"/>
          <p:cNvSpPr/>
          <p:nvPr/>
        </p:nvSpPr>
        <p:spPr>
          <a:xfrm>
            <a:off x="6955958" y="1500174"/>
            <a:ext cx="1857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Cultivation of </a:t>
            </a:r>
          </a:p>
          <a:p>
            <a:r>
              <a:rPr lang="en-US" altLang="ko-KR" sz="1200" dirty="0" smtClean="0"/>
              <a:t>  excellent students</a:t>
            </a:r>
            <a:endParaRPr lang="en-US" altLang="ko-KR" sz="1200" dirty="0"/>
          </a:p>
        </p:txBody>
      </p:sp>
      <p:sp>
        <p:nvSpPr>
          <p:cNvPr id="212" name="직사각형 211"/>
          <p:cNvSpPr/>
          <p:nvPr/>
        </p:nvSpPr>
        <p:spPr>
          <a:xfrm>
            <a:off x="6955958" y="1967203"/>
            <a:ext cx="1857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Promotion of world </a:t>
            </a:r>
          </a:p>
          <a:p>
            <a:r>
              <a:rPr lang="en-US" altLang="ko-KR" sz="1200" dirty="0" smtClean="0"/>
              <a:t>  class university</a:t>
            </a:r>
            <a:endParaRPr lang="en-US" altLang="ko-KR" sz="1200" dirty="0"/>
          </a:p>
        </p:txBody>
      </p:sp>
      <p:sp>
        <p:nvSpPr>
          <p:cNvPr id="220" name="직사각형 219"/>
          <p:cNvSpPr/>
          <p:nvPr/>
        </p:nvSpPr>
        <p:spPr>
          <a:xfrm>
            <a:off x="1928794" y="2741803"/>
            <a:ext cx="1857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2006~ (7 years)</a:t>
            </a:r>
            <a:endParaRPr lang="en-US" altLang="ko-KR" sz="1200" dirty="0"/>
          </a:p>
        </p:txBody>
      </p:sp>
      <p:sp>
        <p:nvSpPr>
          <p:cNvPr id="221" name="직사각형 220"/>
          <p:cNvSpPr/>
          <p:nvPr/>
        </p:nvSpPr>
        <p:spPr>
          <a:xfrm>
            <a:off x="4482132" y="2759554"/>
            <a:ext cx="1857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2008~ (5 years)</a:t>
            </a:r>
            <a:endParaRPr lang="en-US" altLang="ko-KR" sz="1200" dirty="0"/>
          </a:p>
        </p:txBody>
      </p:sp>
      <p:sp>
        <p:nvSpPr>
          <p:cNvPr id="222" name="직사각형 221"/>
          <p:cNvSpPr/>
          <p:nvPr/>
        </p:nvSpPr>
        <p:spPr>
          <a:xfrm>
            <a:off x="6969210" y="2759554"/>
            <a:ext cx="1857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2013~ (7 years)</a:t>
            </a:r>
            <a:endParaRPr lang="en-US" altLang="ko-KR" sz="1200" dirty="0"/>
          </a:p>
        </p:txBody>
      </p:sp>
      <p:sp>
        <p:nvSpPr>
          <p:cNvPr id="229" name="직사각형 228"/>
          <p:cNvSpPr/>
          <p:nvPr/>
        </p:nvSpPr>
        <p:spPr>
          <a:xfrm>
            <a:off x="1929030" y="3389244"/>
            <a:ext cx="2026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180,000,000 USD/year</a:t>
            </a:r>
            <a:endParaRPr lang="en-US" altLang="ko-KR" sz="1200" dirty="0"/>
          </a:p>
        </p:txBody>
      </p:sp>
      <p:sp>
        <p:nvSpPr>
          <p:cNvPr id="230" name="직사각형 229"/>
          <p:cNvSpPr/>
          <p:nvPr/>
        </p:nvSpPr>
        <p:spPr>
          <a:xfrm>
            <a:off x="4482369" y="3406995"/>
            <a:ext cx="1857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149,000,000 USD/year</a:t>
            </a:r>
            <a:endParaRPr lang="en-US" altLang="ko-KR" sz="1200" dirty="0"/>
          </a:p>
        </p:txBody>
      </p:sp>
      <p:sp>
        <p:nvSpPr>
          <p:cNvPr id="231" name="직사각형 230"/>
          <p:cNvSpPr/>
          <p:nvPr/>
        </p:nvSpPr>
        <p:spPr>
          <a:xfrm>
            <a:off x="6969447" y="3406995"/>
            <a:ext cx="1857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570,000,000 USD/year</a:t>
            </a:r>
            <a:endParaRPr lang="en-US" altLang="ko-KR" sz="1200" dirty="0"/>
          </a:p>
        </p:txBody>
      </p:sp>
      <p:sp>
        <p:nvSpPr>
          <p:cNvPr id="232" name="직사각형 231"/>
          <p:cNvSpPr/>
          <p:nvPr/>
        </p:nvSpPr>
        <p:spPr>
          <a:xfrm>
            <a:off x="1929030" y="3665998"/>
            <a:ext cx="2026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Total 1,260,000,000USD</a:t>
            </a:r>
            <a:endParaRPr lang="en-US" altLang="ko-KR" sz="1200" dirty="0"/>
          </a:p>
        </p:txBody>
      </p:sp>
      <p:sp>
        <p:nvSpPr>
          <p:cNvPr id="233" name="직사각형 232"/>
          <p:cNvSpPr/>
          <p:nvPr/>
        </p:nvSpPr>
        <p:spPr>
          <a:xfrm>
            <a:off x="4482369" y="3683749"/>
            <a:ext cx="1857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Total 740,000,000USD</a:t>
            </a:r>
            <a:endParaRPr lang="en-US" altLang="ko-KR" sz="1200" dirty="0"/>
          </a:p>
        </p:txBody>
      </p:sp>
      <p:sp>
        <p:nvSpPr>
          <p:cNvPr id="234" name="직사각형 233"/>
          <p:cNvSpPr/>
          <p:nvPr/>
        </p:nvSpPr>
        <p:spPr>
          <a:xfrm>
            <a:off x="6969446" y="3683749"/>
            <a:ext cx="20581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Total 3,960,000,000USD</a:t>
            </a:r>
            <a:endParaRPr lang="en-US" altLang="ko-KR" sz="1200" dirty="0"/>
          </a:p>
        </p:txBody>
      </p:sp>
      <p:sp>
        <p:nvSpPr>
          <p:cNvPr id="241" name="직사각형 240"/>
          <p:cNvSpPr/>
          <p:nvPr/>
        </p:nvSpPr>
        <p:spPr>
          <a:xfrm>
            <a:off x="1929030" y="4398129"/>
            <a:ext cx="20265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SCI(E)</a:t>
            </a:r>
            <a:endParaRPr lang="en-US" altLang="ko-KR" sz="1200" dirty="0"/>
          </a:p>
        </p:txBody>
      </p:sp>
      <p:sp>
        <p:nvSpPr>
          <p:cNvPr id="242" name="직사각형 241"/>
          <p:cNvSpPr/>
          <p:nvPr/>
        </p:nvSpPr>
        <p:spPr>
          <a:xfrm>
            <a:off x="4482369" y="4212551"/>
            <a:ext cx="1857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SCI(E)</a:t>
            </a:r>
            <a:endParaRPr lang="en-US" altLang="ko-KR" sz="1200" dirty="0"/>
          </a:p>
        </p:txBody>
      </p:sp>
      <p:sp>
        <p:nvSpPr>
          <p:cNvPr id="243" name="직사각형 242"/>
          <p:cNvSpPr/>
          <p:nvPr/>
        </p:nvSpPr>
        <p:spPr>
          <a:xfrm>
            <a:off x="6969447" y="4212551"/>
            <a:ext cx="18573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SCI(E)</a:t>
            </a:r>
            <a:endParaRPr lang="en-US" altLang="ko-KR" sz="1200" dirty="0"/>
          </a:p>
        </p:txBody>
      </p:sp>
      <p:sp>
        <p:nvSpPr>
          <p:cNvPr id="247" name="직사각형 246"/>
          <p:cNvSpPr/>
          <p:nvPr/>
        </p:nvSpPr>
        <p:spPr>
          <a:xfrm>
            <a:off x="4482132" y="4497471"/>
            <a:ext cx="1857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• Globalization by </a:t>
            </a:r>
          </a:p>
          <a:p>
            <a:r>
              <a:rPr lang="en-US" altLang="ko-KR" sz="1200" dirty="0" smtClean="0"/>
              <a:t>   foreign researchers</a:t>
            </a:r>
            <a:endParaRPr lang="en-US" altLang="ko-KR" sz="1200" dirty="0"/>
          </a:p>
        </p:txBody>
      </p:sp>
      <p:sp>
        <p:nvSpPr>
          <p:cNvPr id="248" name="직사각형 247"/>
          <p:cNvSpPr/>
          <p:nvPr/>
        </p:nvSpPr>
        <p:spPr>
          <a:xfrm>
            <a:off x="6974388" y="4500570"/>
            <a:ext cx="18573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• Globalization of </a:t>
            </a:r>
          </a:p>
          <a:p>
            <a:r>
              <a:rPr lang="en-US" altLang="ko-KR" sz="1200" b="1" dirty="0" smtClean="0">
                <a:solidFill>
                  <a:srgbClr val="FF0000"/>
                </a:solidFill>
              </a:rPr>
              <a:t>  graduate students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49" name="Text Box 33"/>
          <p:cNvSpPr txBox="1">
            <a:spLocks noChangeArrowheads="1"/>
          </p:cNvSpPr>
          <p:nvPr/>
        </p:nvSpPr>
        <p:spPr bwMode="auto">
          <a:xfrm>
            <a:off x="428596" y="5422560"/>
            <a:ext cx="8429684" cy="221018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54000" tIns="18000" rIns="18000" bIns="18000">
            <a:spAutoFit/>
          </a:bodyPr>
          <a:lstStyle/>
          <a:p>
            <a:pPr marL="228600" indent="-228600" latinLnBrk="0">
              <a:spcBef>
                <a:spcPts val="600"/>
              </a:spcBef>
              <a:spcAft>
                <a:spcPts val="0"/>
              </a:spcAft>
              <a:buSzPct val="120000"/>
              <a:buFontTx/>
              <a:buBlip>
                <a:blip r:embed="rId3"/>
              </a:buBlip>
              <a:tabLst>
                <a:tab pos="939800" algn="l"/>
                <a:tab pos="1541463" algn="l"/>
              </a:tabLst>
              <a:defRPr/>
            </a:pPr>
            <a:r>
              <a:rPr lang="en-US" altLang="ko-KR" sz="1200" dirty="0" smtClean="0">
                <a:latin typeface="+mj-ea"/>
                <a:ea typeface="+mj-ea"/>
                <a:cs typeface="Arial" charset="0"/>
              </a:rPr>
              <a:t>Source : 1) Ministry of Educational Science and Technology, 2) National Research Foundation of Korea</a:t>
            </a:r>
            <a:endParaRPr lang="ko-KR" altLang="en-US" sz="1200" dirty="0">
              <a:latin typeface="+mj-ea"/>
              <a:ea typeface="+mj-ea"/>
              <a:cs typeface="Arial" charset="0"/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398001" y="5955834"/>
            <a:ext cx="7343775" cy="7232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300"/>
              </a:spcBef>
              <a:buFontTx/>
              <a:buBlip>
                <a:blip r:embed="rId4"/>
              </a:buBlip>
              <a:defRPr/>
            </a:pPr>
            <a:r>
              <a:rPr lang="en-US" altLang="ko-KR" sz="1200" dirty="0" smtClean="0">
                <a:latin typeface="Arial" pitchFamily="34" charset="0"/>
                <a:ea typeface="HY헤드라인M" pitchFamily="18" charset="-127"/>
                <a:cs typeface="Arial" pitchFamily="34" charset="0"/>
              </a:rPr>
              <a:t>BK21 (Brain Korea 21)</a:t>
            </a:r>
          </a:p>
          <a:p>
            <a:pPr marL="285750" indent="-285750">
              <a:spcBef>
                <a:spcPts val="300"/>
              </a:spcBef>
              <a:buFontTx/>
              <a:buBlip>
                <a:blip r:embed="rId4"/>
              </a:buBlip>
              <a:defRPr/>
            </a:pPr>
            <a:r>
              <a:rPr lang="en-US" altLang="ko-KR" sz="1200" dirty="0" smtClean="0">
                <a:latin typeface="Arial" pitchFamily="34" charset="0"/>
                <a:ea typeface="HY헤드라인M" pitchFamily="18" charset="-127"/>
                <a:cs typeface="Arial" pitchFamily="34" charset="0"/>
              </a:rPr>
              <a:t>WCU (World Class University )</a:t>
            </a:r>
          </a:p>
          <a:p>
            <a:pPr marL="285750" indent="-285750">
              <a:spcBef>
                <a:spcPts val="300"/>
              </a:spcBef>
              <a:buFontTx/>
              <a:buBlip>
                <a:blip r:embed="rId4"/>
              </a:buBlip>
              <a:defRPr/>
            </a:pPr>
            <a:r>
              <a:rPr lang="en-US" altLang="ko-KR" sz="1200" dirty="0" smtClean="0">
                <a:latin typeface="Arial" pitchFamily="34" charset="0"/>
                <a:ea typeface="HY헤드라인M" pitchFamily="18" charset="-127"/>
                <a:cs typeface="Arial" pitchFamily="34" charset="0"/>
              </a:rPr>
              <a:t>Global EXCEL(</a:t>
            </a:r>
            <a:r>
              <a:rPr lang="en-US" sz="1200" dirty="0" smtClean="0"/>
              <a:t>Excellence and Competitiveness Endeavor for Leading Universities)</a:t>
            </a:r>
            <a:endParaRPr lang="ko-KR" altLang="en-US" sz="1200" dirty="0">
              <a:latin typeface="Arial" pitchFamily="34" charset="0"/>
              <a:ea typeface="산돌고딕 M" pitchFamily="18" charset="-127"/>
              <a:cs typeface="Arial" pitchFamily="34" charset="0"/>
            </a:endParaRPr>
          </a:p>
        </p:txBody>
      </p:sp>
      <p:sp>
        <p:nvSpPr>
          <p:cNvPr id="252" name="직사각형 251"/>
          <p:cNvSpPr/>
          <p:nvPr/>
        </p:nvSpPr>
        <p:spPr>
          <a:xfrm>
            <a:off x="6598768" y="775438"/>
            <a:ext cx="2428892" cy="42966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71" name="Picture 7" descr="C:\Users\KYO\Desktop\그림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88" y="967275"/>
            <a:ext cx="8582025" cy="3078163"/>
          </a:xfrm>
          <a:prstGeom prst="rect">
            <a:avLst/>
          </a:prstGeom>
          <a:noFill/>
        </p:spPr>
      </p:pic>
      <p:sp>
        <p:nvSpPr>
          <p:cNvPr id="101" name="AutoShape 2"/>
          <p:cNvSpPr>
            <a:spLocks noChangeArrowheads="1"/>
          </p:cNvSpPr>
          <p:nvPr/>
        </p:nvSpPr>
        <p:spPr bwMode="auto">
          <a:xfrm>
            <a:off x="272468" y="4929198"/>
            <a:ext cx="8643966" cy="1714512"/>
          </a:xfrm>
          <a:prstGeom prst="roundRect">
            <a:avLst>
              <a:gd name="adj" fmla="val 6199"/>
            </a:avLst>
          </a:prstGeom>
          <a:solidFill>
            <a:srgbClr val="FFFFFF">
              <a:alpha val="25098"/>
            </a:srgbClr>
          </a:solidFill>
          <a:ln w="28575">
            <a:solidFill>
              <a:srgbClr val="80808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effectLst/>
            </a:endParaRPr>
          </a:p>
        </p:txBody>
      </p:sp>
      <p:sp>
        <p:nvSpPr>
          <p:cNvPr id="6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69127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N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eeds &amp; Benefits of international cooperation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744314" y="11663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26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pic>
        <p:nvPicPr>
          <p:cNvPr id="71" name="Picture 9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2620218" y="3214686"/>
            <a:ext cx="3809170" cy="213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2" descr="D:\01. KYO Data_1 (2012.09.19)\[09] PPT 슬라이드(Presentation)\01_그림 및 아이콘 등\Image\3-1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868" y="5497029"/>
            <a:ext cx="972068" cy="964197"/>
          </a:xfrm>
          <a:prstGeom prst="rect">
            <a:avLst/>
          </a:prstGeom>
          <a:noFill/>
        </p:spPr>
      </p:pic>
      <p:pic>
        <p:nvPicPr>
          <p:cNvPr id="93" name="Picture 3" descr="D:\01. KYO Data_1 (2012.09.19)\[09] PPT 슬라이드(Presentation)\01_그림 및 아이콘 등\Image\3-1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6314" y="5493382"/>
            <a:ext cx="990434" cy="982562"/>
          </a:xfrm>
          <a:prstGeom prst="rect">
            <a:avLst/>
          </a:prstGeom>
          <a:noFill/>
        </p:spPr>
      </p:pic>
      <p:sp>
        <p:nvSpPr>
          <p:cNvPr id="123" name="직사각형 122"/>
          <p:cNvSpPr/>
          <p:nvPr/>
        </p:nvSpPr>
        <p:spPr>
          <a:xfrm>
            <a:off x="1344038" y="1041052"/>
            <a:ext cx="1837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err="1" smtClean="0">
                <a:solidFill>
                  <a:srgbClr val="92D050"/>
                </a:solidFill>
                <a:latin typeface="Tahoma" pitchFamily="34" charset="0"/>
              </a:rPr>
              <a:t>Konkuk</a:t>
            </a:r>
            <a:r>
              <a:rPr lang="en-US" altLang="ko-KR" sz="1400" b="1" dirty="0" smtClean="0">
                <a:solidFill>
                  <a:srgbClr val="92D050"/>
                </a:solidFill>
                <a:latin typeface="Tahoma" pitchFamily="34" charset="0"/>
              </a:rPr>
              <a:t> University</a:t>
            </a:r>
            <a:endParaRPr lang="ko-KR" altLang="en-US" sz="1400" dirty="0">
              <a:solidFill>
                <a:srgbClr val="92D050"/>
              </a:solidFill>
            </a:endParaRPr>
          </a:p>
        </p:txBody>
      </p:sp>
      <p:pic>
        <p:nvPicPr>
          <p:cNvPr id="62474" name="Picture 10" descr="D:\01. KYO Data_1 (2012.09.19)\[09] PPT 슬라이드(Presentation)\01_그림 및 아이콘 등\건국대학교\New 신기과\main_01.jpg"/>
          <p:cNvPicPr>
            <a:picLocks noChangeAspect="1" noChangeArrowheads="1"/>
          </p:cNvPicPr>
          <p:nvPr/>
        </p:nvPicPr>
        <p:blipFill>
          <a:blip r:embed="rId6" cstate="print"/>
          <a:srcRect l="52250"/>
          <a:stretch>
            <a:fillRect/>
          </a:stretch>
        </p:blipFill>
        <p:spPr bwMode="auto">
          <a:xfrm>
            <a:off x="500034" y="5496996"/>
            <a:ext cx="1337110" cy="918488"/>
          </a:xfrm>
          <a:prstGeom prst="rect">
            <a:avLst/>
          </a:prstGeom>
          <a:noFill/>
        </p:spPr>
      </p:pic>
      <p:pic>
        <p:nvPicPr>
          <p:cNvPr id="62475" name="Picture 11" descr="D:\01. KYO Data_1 (2012.09.19)\[09] PPT 슬라이드(Presentation)\01_그림 및 아이콘 등\건국대학교\New 신기과\main_03.jpg"/>
          <p:cNvPicPr>
            <a:picLocks noChangeAspect="1" noChangeArrowheads="1"/>
          </p:cNvPicPr>
          <p:nvPr/>
        </p:nvPicPr>
        <p:blipFill>
          <a:blip r:embed="rId7" cstate="print"/>
          <a:srcRect l="52250"/>
          <a:stretch>
            <a:fillRect/>
          </a:stretch>
        </p:blipFill>
        <p:spPr bwMode="auto">
          <a:xfrm>
            <a:off x="7500958" y="5572141"/>
            <a:ext cx="1247970" cy="857256"/>
          </a:xfrm>
          <a:prstGeom prst="rect">
            <a:avLst/>
          </a:prstGeom>
          <a:noFill/>
        </p:spPr>
      </p:pic>
      <p:pic>
        <p:nvPicPr>
          <p:cNvPr id="62477" name="Picture 13" descr="D:\01. KYO Data_1 (2012.09.19)\[09] PPT 슬라이드(Presentation)\01_그림 및 아이콘 등\건국대학교\New 신기과\sub_visual_02.jpg"/>
          <p:cNvPicPr>
            <a:picLocks noChangeAspect="1" noChangeArrowheads="1"/>
          </p:cNvPicPr>
          <p:nvPr/>
        </p:nvPicPr>
        <p:blipFill>
          <a:blip r:embed="rId8" cstate="print"/>
          <a:srcRect l="56225"/>
          <a:stretch>
            <a:fillRect/>
          </a:stretch>
        </p:blipFill>
        <p:spPr bwMode="auto">
          <a:xfrm>
            <a:off x="6072198" y="5574827"/>
            <a:ext cx="1214446" cy="865443"/>
          </a:xfrm>
          <a:prstGeom prst="rect">
            <a:avLst/>
          </a:prstGeom>
          <a:noFill/>
        </p:spPr>
      </p:pic>
      <p:pic>
        <p:nvPicPr>
          <p:cNvPr id="62478" name="Picture 14" descr="D:\01. KYO Data_1 (2012.09.19)\[09] PPT 슬라이드(Presentation)\01_그림 및 아이콘 등\건국대학교\New 신기과\sub_visual_03.jpg"/>
          <p:cNvPicPr>
            <a:picLocks noChangeAspect="1" noChangeArrowheads="1"/>
          </p:cNvPicPr>
          <p:nvPr/>
        </p:nvPicPr>
        <p:blipFill>
          <a:blip r:embed="rId9" cstate="print"/>
          <a:srcRect l="44750" r="17580"/>
          <a:stretch>
            <a:fillRect/>
          </a:stretch>
        </p:blipFill>
        <p:spPr bwMode="auto">
          <a:xfrm>
            <a:off x="2071670" y="5530712"/>
            <a:ext cx="1337111" cy="887392"/>
          </a:xfrm>
          <a:prstGeom prst="rect">
            <a:avLst/>
          </a:prstGeom>
          <a:noFill/>
        </p:spPr>
      </p:pic>
      <p:sp>
        <p:nvSpPr>
          <p:cNvPr id="131" name="직사각형 130"/>
          <p:cNvSpPr/>
          <p:nvPr/>
        </p:nvSpPr>
        <p:spPr>
          <a:xfrm>
            <a:off x="5945470" y="1428037"/>
            <a:ext cx="2170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Institutional Members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1571604" y="5000636"/>
            <a:ext cx="6630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b="1" dirty="0" smtClean="0">
                <a:solidFill>
                  <a:schemeClr val="tx2"/>
                </a:solidFill>
              </a:rPr>
              <a:t>Global Education &amp; Research by International cooperation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KYO\Desktop\그림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3" y="-24"/>
            <a:ext cx="9155113" cy="648017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42" name="Picture 30" descr="C:\Users\ATF\AppData\Local\Microsoft\Windows\Temporary Internet Files\Content.IE5\PN0ROPM9\MP900449097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642918"/>
            <a:ext cx="3429000" cy="3429000"/>
          </a:xfrm>
          <a:prstGeom prst="rect">
            <a:avLst/>
          </a:prstGeom>
          <a:noFill/>
        </p:spPr>
      </p:pic>
      <p:sp>
        <p:nvSpPr>
          <p:cNvPr id="6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69127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</a:t>
            </a:r>
            <a:r>
              <a:rPr lang="en-US" altLang="ko-KR" sz="32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KTOBERFEST in KOREA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744314" y="116632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27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pic>
        <p:nvPicPr>
          <p:cNvPr id="64514" name="Picture 2" descr="C:\Users\ATF\AppData\Local\Microsoft\Windows\Temporary Internet Files\Content.IE5\PN0ROPM9\MP900422639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9113" y="2857496"/>
            <a:ext cx="5674887" cy="3786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4538" name="Picture 26" descr="H:\01. KYO Data_1 (2012.09.19)\[09] PPT 슬라이드(Presentation)\01_그림 및 아이콘 등\아이콘 모음_기본포맷\꽉군 PT 아이콘 및 그림\1215277_51937502.jpg"/>
          <p:cNvPicPr>
            <a:picLocks noChangeAspect="1" noChangeArrowheads="1"/>
          </p:cNvPicPr>
          <p:nvPr/>
        </p:nvPicPr>
        <p:blipFill>
          <a:blip r:embed="rId4" cstate="print"/>
          <a:srcRect l="16545" r="23711"/>
          <a:stretch>
            <a:fillRect/>
          </a:stretch>
        </p:blipFill>
        <p:spPr bwMode="auto">
          <a:xfrm>
            <a:off x="142844" y="928670"/>
            <a:ext cx="5000660" cy="5729032"/>
          </a:xfrm>
          <a:prstGeom prst="rect">
            <a:avLst/>
          </a:prstGeom>
          <a:noFill/>
        </p:spPr>
      </p:pic>
      <p:sp>
        <p:nvSpPr>
          <p:cNvPr id="40" name="직사각형 39"/>
          <p:cNvSpPr/>
          <p:nvPr/>
        </p:nvSpPr>
        <p:spPr>
          <a:xfrm>
            <a:off x="1643042" y="2571389"/>
            <a:ext cx="3000396" cy="2500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Tx/>
              <a:buBlip>
                <a:blip r:embed="rId5"/>
              </a:buBlip>
              <a:defRPr/>
            </a:pPr>
            <a:r>
              <a:rPr lang="en-US" altLang="ko-KR" b="1" dirty="0" smtClean="0">
                <a:solidFill>
                  <a:srgbClr val="FF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PRAGMA Finale &amp; Farewell</a:t>
            </a:r>
          </a:p>
          <a:p>
            <a:pPr marL="285750" indent="-285750">
              <a:spcBef>
                <a:spcPts val="300"/>
              </a:spcBef>
              <a:buFontTx/>
              <a:buBlip>
                <a:blip r:embed="rId5"/>
              </a:buBlip>
              <a:defRPr/>
            </a:pPr>
            <a:endParaRPr lang="en-US" altLang="ko-KR" b="1" dirty="0" smtClean="0">
              <a:solidFill>
                <a:srgbClr val="FF0000"/>
              </a:solidFill>
              <a:latin typeface="Arial" pitchFamily="34" charset="0"/>
              <a:ea typeface="HY헤드라인M" pitchFamily="18" charset="-127"/>
              <a:cs typeface="Arial" pitchFamily="34" charset="0"/>
            </a:endParaRPr>
          </a:p>
          <a:p>
            <a:pPr marL="285750" indent="-285750">
              <a:spcBef>
                <a:spcPts val="300"/>
              </a:spcBef>
              <a:buFontTx/>
              <a:buBlip>
                <a:blip r:embed="rId5"/>
              </a:buBlip>
              <a:defRPr/>
            </a:pPr>
            <a:r>
              <a:rPr lang="en-US" altLang="ko-KR" b="1" dirty="0" smtClean="0">
                <a:solidFill>
                  <a:srgbClr val="FF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October 11, 2012 (</a:t>
            </a:r>
            <a:r>
              <a:rPr lang="en-US" altLang="ko-KR" b="1" dirty="0" err="1" smtClean="0">
                <a:solidFill>
                  <a:srgbClr val="FF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Th</a:t>
            </a:r>
            <a:r>
              <a:rPr lang="en-US" altLang="ko-KR" b="1" dirty="0" smtClean="0">
                <a:solidFill>
                  <a:srgbClr val="FF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)  6 p.m.</a:t>
            </a:r>
          </a:p>
          <a:p>
            <a:pPr marL="285750" indent="-285750">
              <a:spcBef>
                <a:spcPts val="300"/>
              </a:spcBef>
              <a:buFontTx/>
              <a:buBlip>
                <a:blip r:embed="rId5"/>
              </a:buBlip>
              <a:defRPr/>
            </a:pPr>
            <a:endParaRPr lang="en-US" altLang="ko-KR" b="1" dirty="0" smtClean="0">
              <a:solidFill>
                <a:srgbClr val="FF0000"/>
              </a:solidFill>
              <a:latin typeface="Arial" pitchFamily="34" charset="0"/>
              <a:ea typeface="HY헤드라인M" pitchFamily="18" charset="-127"/>
              <a:cs typeface="Arial" pitchFamily="34" charset="0"/>
            </a:endParaRPr>
          </a:p>
          <a:p>
            <a:pPr marL="285750" indent="-285750">
              <a:spcBef>
                <a:spcPts val="300"/>
              </a:spcBef>
              <a:buFontTx/>
              <a:buBlip>
                <a:blip r:embed="rId5"/>
              </a:buBlip>
              <a:defRPr/>
            </a:pPr>
            <a:r>
              <a:rPr lang="en-US" altLang="ko-KR" b="1" dirty="0" smtClean="0">
                <a:solidFill>
                  <a:srgbClr val="FF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Star Lounge </a:t>
            </a:r>
          </a:p>
          <a:p>
            <a:pPr marL="285750" indent="-285750">
              <a:spcBef>
                <a:spcPts val="300"/>
              </a:spcBef>
              <a:defRPr/>
            </a:pPr>
            <a:r>
              <a:rPr lang="en-US" altLang="ko-KR" b="1" dirty="0" smtClean="0">
                <a:solidFill>
                  <a:srgbClr val="FF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    @ Star City</a:t>
            </a:r>
            <a:endParaRPr lang="ko-KR" altLang="en-US" b="1" dirty="0">
              <a:solidFill>
                <a:srgbClr val="FF0000"/>
              </a:solidFill>
              <a:latin typeface="Arial" pitchFamily="34" charset="0"/>
              <a:ea typeface="산돌고딕 M" pitchFamily="18" charset="-127"/>
              <a:cs typeface="Arial" pitchFamily="34" charset="0"/>
            </a:endParaRPr>
          </a:p>
        </p:txBody>
      </p:sp>
      <p:pic>
        <p:nvPicPr>
          <p:cNvPr id="64515" name="Picture 3" descr="C:\Users\ATF\AppData\Local\Microsoft\Windows\Temporary Internet Files\Content.IE5\X6QMUAAY\MC900304907[1]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7620" y="928670"/>
            <a:ext cx="1822399" cy="169895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32" descr="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Rectangle 8"/>
          <p:cNvSpPr>
            <a:spLocks noChangeArrowheads="1"/>
          </p:cNvSpPr>
          <p:nvPr/>
        </p:nvSpPr>
        <p:spPr bwMode="auto">
          <a:xfrm>
            <a:off x="1164258" y="1433914"/>
            <a:ext cx="6878281" cy="549275"/>
          </a:xfrm>
          <a:prstGeom prst="rect">
            <a:avLst/>
          </a:prstGeom>
          <a:solidFill>
            <a:srgbClr val="00B050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kumimoji="0" lang="en-US" altLang="ko-KR" sz="2000" b="1" i="1">
                <a:solidFill>
                  <a:schemeClr val="bg1"/>
                </a:solidFill>
                <a:latin typeface="Tahoma" pitchFamily="34" charset="0"/>
              </a:rPr>
              <a:t>Konkuk University</a:t>
            </a:r>
          </a:p>
        </p:txBody>
      </p:sp>
      <p:sp>
        <p:nvSpPr>
          <p:cNvPr id="80" name="Rectangle 9"/>
          <p:cNvSpPr>
            <a:spLocks noChangeArrowheads="1"/>
          </p:cNvSpPr>
          <p:nvPr/>
        </p:nvSpPr>
        <p:spPr bwMode="auto">
          <a:xfrm>
            <a:off x="1124570" y="2714620"/>
            <a:ext cx="6952431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College of Global Integrated Studies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116472" y="3951295"/>
            <a:ext cx="6952431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kumimoji="0"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Department of Advanced Technology Fusion</a:t>
            </a:r>
            <a:endParaRPr kumimoji="0" lang="en-US" altLang="ko-KR" sz="2000" b="1" dirty="0">
              <a:solidFill>
                <a:srgbClr val="777777"/>
              </a:solidFill>
              <a:latin typeface="Tahoma" pitchFamily="34" charset="0"/>
              <a:ea typeface="SimSun" pitchFamily="2" charset="-122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116472" y="5237179"/>
            <a:ext cx="6952431" cy="54927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eaLnBrk="0" latinLnBrk="0" hangingPunct="0">
              <a:defRPr/>
            </a:pPr>
            <a:r>
              <a:rPr lang="en-US" altLang="ko-KR" sz="2000" b="1" dirty="0" smtClean="0">
                <a:solidFill>
                  <a:srgbClr val="777777"/>
                </a:solidFill>
                <a:latin typeface="Tahoma" pitchFamily="34" charset="0"/>
                <a:ea typeface="돋움" pitchFamily="50" charset="-127"/>
              </a:rPr>
              <a:t>Needs for International Relationship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7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autoRev="1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autoRev="1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500" autoRev="1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autoRev="1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0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62646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kumimoji="0" lang="en-US" altLang="ko-KR" sz="2000" b="1" dirty="0" err="1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K</a:t>
            </a:r>
            <a:r>
              <a:rPr kumimoji="0" lang="en-US" altLang="ko-KR" sz="2000" b="1" dirty="0" err="1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onkuk</a:t>
            </a:r>
            <a:r>
              <a:rPr kumimoji="0"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 University - </a:t>
            </a:r>
            <a:r>
              <a:rPr kumimoji="0" lang="en-US" altLang="ko-KR" sz="16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Seoul Campus, Korea</a:t>
            </a:r>
            <a:endParaRPr lang="ko-KR" altLang="en-US" sz="1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10574" y="11663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1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pic>
        <p:nvPicPr>
          <p:cNvPr id="47105" name="Picture 1" descr="C:\Users\KYO\Desktop\그림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3250"/>
            <a:ext cx="9155113" cy="625475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err="1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K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onkuk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 University –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Campus Overview</a:t>
            </a:r>
            <a:endParaRPr lang="ko-KR" altLang="en-US" sz="1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10574" y="11663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2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pic>
        <p:nvPicPr>
          <p:cNvPr id="46081" name="Picture 1" descr="C:\Users\KYO\Desktop\그림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3" y="629666"/>
            <a:ext cx="9155113" cy="62484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err="1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K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onkuk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 University –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Brief History</a:t>
            </a:r>
            <a:endParaRPr lang="ko-KR" altLang="en-US" sz="1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495672"/>
            <a:ext cx="9144000" cy="6362328"/>
            <a:chOff x="0" y="495672"/>
            <a:chExt cx="9144000" cy="6362328"/>
          </a:xfrm>
        </p:grpSpPr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3005957" y="789359"/>
              <a:ext cx="5516562" cy="952500"/>
            </a:xfrm>
            <a:prstGeom prst="roundRect">
              <a:avLst>
                <a:gd name="adj" fmla="val 10764"/>
              </a:avLst>
            </a:prstGeom>
            <a:gradFill rotWithShape="1">
              <a:gsLst>
                <a:gs pos="0">
                  <a:srgbClr val="003178">
                    <a:alpha val="89999"/>
                  </a:srgbClr>
                </a:gs>
                <a:gs pos="50000">
                  <a:srgbClr val="0066FF">
                    <a:alpha val="80000"/>
                  </a:srgbClr>
                </a:gs>
                <a:gs pos="100000">
                  <a:srgbClr val="003178">
                    <a:alpha val="89999"/>
                  </a:srgbClr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 type="none" w="med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AutoShape 29"/>
            <p:cNvSpPr>
              <a:spLocks noChangeArrowheads="1"/>
            </p:cNvSpPr>
            <p:nvPr/>
          </p:nvSpPr>
          <p:spPr bwMode="auto">
            <a:xfrm>
              <a:off x="3005957" y="1964109"/>
              <a:ext cx="5516562" cy="954088"/>
            </a:xfrm>
            <a:prstGeom prst="roundRect">
              <a:avLst>
                <a:gd name="adj" fmla="val 10764"/>
              </a:avLst>
            </a:prstGeom>
            <a:gradFill rotWithShape="1">
              <a:gsLst>
                <a:gs pos="0">
                  <a:srgbClr val="248494">
                    <a:alpha val="89999"/>
                  </a:srgbClr>
                </a:gs>
                <a:gs pos="50000">
                  <a:srgbClr val="47BFD3">
                    <a:alpha val="80000"/>
                  </a:srgbClr>
                </a:gs>
                <a:gs pos="100000">
                  <a:srgbClr val="248494">
                    <a:alpha val="89999"/>
                  </a:srgbClr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 type="none" w="med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AutoShape 30"/>
            <p:cNvSpPr>
              <a:spLocks noChangeArrowheads="1"/>
            </p:cNvSpPr>
            <p:nvPr/>
          </p:nvSpPr>
          <p:spPr bwMode="auto">
            <a:xfrm>
              <a:off x="3033004" y="1980518"/>
              <a:ext cx="5461340" cy="408474"/>
            </a:xfrm>
            <a:prstGeom prst="roundRect">
              <a:avLst>
                <a:gd name="adj" fmla="val 11764"/>
              </a:avLst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 type="none" w="med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AutoShape 37"/>
            <p:cNvSpPr>
              <a:spLocks noChangeArrowheads="1"/>
            </p:cNvSpPr>
            <p:nvPr/>
          </p:nvSpPr>
          <p:spPr bwMode="auto">
            <a:xfrm>
              <a:off x="3005957" y="3154734"/>
              <a:ext cx="5516562" cy="952500"/>
            </a:xfrm>
            <a:prstGeom prst="roundRect">
              <a:avLst>
                <a:gd name="adj" fmla="val 10764"/>
              </a:avLst>
            </a:prstGeom>
            <a:gradFill rotWithShape="1">
              <a:gsLst>
                <a:gs pos="0">
                  <a:srgbClr val="3F6014">
                    <a:alpha val="89999"/>
                  </a:srgbClr>
                </a:gs>
                <a:gs pos="50000">
                  <a:srgbClr val="659720">
                    <a:alpha val="80000"/>
                  </a:srgbClr>
                </a:gs>
                <a:gs pos="100000">
                  <a:srgbClr val="3F6014">
                    <a:alpha val="89999"/>
                  </a:srgbClr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 type="none" w="med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AutoShape 38"/>
            <p:cNvSpPr>
              <a:spLocks noChangeArrowheads="1"/>
            </p:cNvSpPr>
            <p:nvPr/>
          </p:nvSpPr>
          <p:spPr bwMode="auto">
            <a:xfrm>
              <a:off x="3033004" y="3178150"/>
              <a:ext cx="5461340" cy="407794"/>
            </a:xfrm>
            <a:prstGeom prst="roundRect">
              <a:avLst>
                <a:gd name="adj" fmla="val 11764"/>
              </a:avLst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 type="none" w="med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AutoShape 45"/>
            <p:cNvSpPr>
              <a:spLocks noChangeArrowheads="1"/>
            </p:cNvSpPr>
            <p:nvPr/>
          </p:nvSpPr>
          <p:spPr bwMode="auto">
            <a:xfrm>
              <a:off x="3005957" y="4324722"/>
              <a:ext cx="5516562" cy="954087"/>
            </a:xfrm>
            <a:prstGeom prst="roundRect">
              <a:avLst>
                <a:gd name="adj" fmla="val 10764"/>
              </a:avLst>
            </a:prstGeom>
            <a:gradFill rotWithShape="1">
              <a:gsLst>
                <a:gs pos="0">
                  <a:srgbClr val="A44E2B">
                    <a:alpha val="89999"/>
                  </a:srgbClr>
                </a:gs>
                <a:gs pos="50000">
                  <a:srgbClr val="FF9900">
                    <a:alpha val="80000"/>
                  </a:srgbClr>
                </a:gs>
                <a:gs pos="100000">
                  <a:srgbClr val="A44E2B">
                    <a:alpha val="89999"/>
                  </a:srgbClr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 type="none" w="med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AutoShape 46"/>
            <p:cNvSpPr>
              <a:spLocks noChangeArrowheads="1"/>
            </p:cNvSpPr>
            <p:nvPr/>
          </p:nvSpPr>
          <p:spPr bwMode="auto">
            <a:xfrm>
              <a:off x="3033004" y="4343530"/>
              <a:ext cx="5461340" cy="408473"/>
            </a:xfrm>
            <a:prstGeom prst="roundRect">
              <a:avLst>
                <a:gd name="adj" fmla="val 11764"/>
              </a:avLst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 type="none" w="med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436480" y="495672"/>
              <a:ext cx="2588527" cy="5111750"/>
              <a:chOff x="436480" y="1053554"/>
              <a:chExt cx="2588527" cy="5111750"/>
            </a:xfrm>
          </p:grpSpPr>
          <p:pic>
            <p:nvPicPr>
              <p:cNvPr id="97" name="Picture 5" descr="C:\PrinTec\Transformer\KYO자료실 [20080130 백업]\No Touch-Top Secret\[27] 그림모음(Picture)\학교로고\사본 - auth_mark.gif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81192" y="2276872"/>
                <a:ext cx="866321" cy="8708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6950" t="32110" r="72488" b="46234"/>
              <a:stretch>
                <a:fillRect/>
              </a:stretch>
            </p:blipFill>
            <p:spPr bwMode="auto">
              <a:xfrm>
                <a:off x="436480" y="3284984"/>
                <a:ext cx="1368152" cy="1584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" name="Picture 3" descr="814-7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67544" y="1053554"/>
                <a:ext cx="2312988" cy="5111750"/>
              </a:xfrm>
              <a:prstGeom prst="rect">
                <a:avLst/>
              </a:prstGeom>
              <a:noFill/>
            </p:spPr>
          </p:pic>
          <p:sp>
            <p:nvSpPr>
              <p:cNvPr id="4" name="Text Box 11"/>
              <p:cNvSpPr txBox="1">
                <a:spLocks noChangeArrowheads="1"/>
              </p:cNvSpPr>
              <p:nvPr/>
            </p:nvSpPr>
            <p:spPr bwMode="auto">
              <a:xfrm>
                <a:off x="774576" y="1476073"/>
                <a:ext cx="90170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600" i="1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In </a:t>
                </a:r>
              </a:p>
              <a:p>
                <a:pPr algn="ctr"/>
                <a:r>
                  <a:rPr lang="en-US" altLang="ko-KR" sz="1600" i="1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1946</a:t>
                </a:r>
              </a:p>
            </p:txBody>
          </p:sp>
          <p:sp>
            <p:nvSpPr>
              <p:cNvPr id="5" name="Text Box 12"/>
              <p:cNvSpPr txBox="1">
                <a:spLocks noChangeArrowheads="1"/>
              </p:cNvSpPr>
              <p:nvPr/>
            </p:nvSpPr>
            <p:spPr bwMode="auto">
              <a:xfrm>
                <a:off x="780282" y="5058680"/>
                <a:ext cx="90170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600" i="1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In </a:t>
                </a:r>
              </a:p>
              <a:p>
                <a:pPr algn="ctr"/>
                <a:r>
                  <a:rPr lang="en-US" altLang="ko-KR" sz="1600" i="1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2012</a:t>
                </a:r>
              </a:p>
            </p:txBody>
          </p:sp>
          <p:sp>
            <p:nvSpPr>
              <p:cNvPr id="6" name="Text Box 13"/>
              <p:cNvSpPr txBox="1">
                <a:spLocks noChangeArrowheads="1"/>
              </p:cNvSpPr>
              <p:nvPr/>
            </p:nvSpPr>
            <p:spPr bwMode="auto">
              <a:xfrm>
                <a:off x="1690403" y="3999316"/>
                <a:ext cx="90170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600" i="1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In </a:t>
                </a:r>
              </a:p>
              <a:p>
                <a:pPr algn="ctr"/>
                <a:r>
                  <a:rPr lang="en-US" altLang="ko-KR" sz="1600" i="1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1980</a:t>
                </a:r>
              </a:p>
            </p:txBody>
          </p:sp>
          <p:sp>
            <p:nvSpPr>
              <p:cNvPr id="7" name="Text Box 14"/>
              <p:cNvSpPr txBox="1">
                <a:spLocks noChangeArrowheads="1"/>
              </p:cNvSpPr>
              <p:nvPr/>
            </p:nvSpPr>
            <p:spPr bwMode="auto">
              <a:xfrm>
                <a:off x="1743411" y="2631164"/>
                <a:ext cx="901700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7961" dir="2700000" algn="ctr" rotWithShape="0">
                  <a:schemeClr val="tx1"/>
                </a:outerShdw>
              </a:effectLst>
            </p:spPr>
            <p:txBody>
              <a:bodyPr>
                <a:spAutoFit/>
              </a:bodyPr>
              <a:lstStyle/>
              <a:p>
                <a:pPr algn="ctr"/>
                <a:r>
                  <a:rPr lang="en-US" altLang="ko-KR" sz="1600" i="1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In </a:t>
                </a:r>
              </a:p>
              <a:p>
                <a:pPr algn="ctr"/>
                <a:r>
                  <a:rPr lang="en-US" altLang="ko-KR" sz="1600" i="1" dirty="0" smtClean="0">
                    <a:solidFill>
                      <a:schemeClr val="bg1"/>
                    </a:solidFill>
                    <a:latin typeface="HY헤드라인M" pitchFamily="18" charset="-127"/>
                    <a:ea typeface="HY헤드라인M" pitchFamily="18" charset="-127"/>
                  </a:rPr>
                  <a:t>1959</a:t>
                </a:r>
              </a:p>
            </p:txBody>
          </p:sp>
          <p:sp>
            <p:nvSpPr>
              <p:cNvPr id="88" name="Freeform 99"/>
              <p:cNvSpPr>
                <a:spLocks/>
              </p:cNvSpPr>
              <p:nvPr/>
            </p:nvSpPr>
            <p:spPr bwMode="auto">
              <a:xfrm>
                <a:off x="1512119" y="1550441"/>
                <a:ext cx="1512888" cy="2381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8" y="0"/>
                  </a:cxn>
                  <a:cxn ang="0">
                    <a:pos x="588" y="162"/>
                  </a:cxn>
                  <a:cxn ang="0">
                    <a:pos x="1026" y="162"/>
                  </a:cxn>
                </a:cxnLst>
                <a:rect l="0" t="0" r="r" b="b"/>
                <a:pathLst>
                  <a:path w="1026" h="162">
                    <a:moveTo>
                      <a:pt x="0" y="0"/>
                    </a:moveTo>
                    <a:lnTo>
                      <a:pt x="588" y="0"/>
                    </a:lnTo>
                    <a:lnTo>
                      <a:pt x="588" y="162"/>
                    </a:lnTo>
                    <a:lnTo>
                      <a:pt x="1026" y="162"/>
                    </a:lnTo>
                  </a:path>
                </a:pathLst>
              </a:custGeom>
              <a:noFill/>
              <a:ln w="19050">
                <a:solidFill>
                  <a:srgbClr val="00CCFF"/>
                </a:solidFill>
                <a:round/>
                <a:headEnd type="oval" w="med" len="med"/>
                <a:tailEnd type="oval" w="med" len="med"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9" name="Freeform 100"/>
              <p:cNvSpPr>
                <a:spLocks/>
              </p:cNvSpPr>
              <p:nvPr/>
            </p:nvSpPr>
            <p:spPr bwMode="auto">
              <a:xfrm flipV="1">
                <a:off x="1512119" y="5387429"/>
                <a:ext cx="1512888" cy="2555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8" y="0"/>
                  </a:cxn>
                  <a:cxn ang="0">
                    <a:pos x="588" y="162"/>
                  </a:cxn>
                  <a:cxn ang="0">
                    <a:pos x="1026" y="162"/>
                  </a:cxn>
                </a:cxnLst>
                <a:rect l="0" t="0" r="r" b="b"/>
                <a:pathLst>
                  <a:path w="1026" h="162">
                    <a:moveTo>
                      <a:pt x="0" y="0"/>
                    </a:moveTo>
                    <a:lnTo>
                      <a:pt x="588" y="0"/>
                    </a:lnTo>
                    <a:lnTo>
                      <a:pt x="588" y="162"/>
                    </a:lnTo>
                    <a:lnTo>
                      <a:pt x="1026" y="162"/>
                    </a:lnTo>
                  </a:path>
                </a:pathLst>
              </a:custGeom>
              <a:noFill/>
              <a:ln w="19050">
                <a:solidFill>
                  <a:srgbClr val="FFCC00"/>
                </a:solidFill>
                <a:round/>
                <a:headEnd type="oval" w="med" len="med"/>
                <a:tailEnd type="oval" w="med" len="med"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0" name="Freeform 101"/>
              <p:cNvSpPr>
                <a:spLocks/>
              </p:cNvSpPr>
              <p:nvPr/>
            </p:nvSpPr>
            <p:spPr bwMode="auto">
              <a:xfrm flipV="1">
                <a:off x="2537644" y="4211091"/>
                <a:ext cx="487363" cy="1857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8" y="0"/>
                  </a:cxn>
                  <a:cxn ang="0">
                    <a:pos x="588" y="162"/>
                  </a:cxn>
                  <a:cxn ang="0">
                    <a:pos x="1026" y="162"/>
                  </a:cxn>
                </a:cxnLst>
                <a:rect l="0" t="0" r="r" b="b"/>
                <a:pathLst>
                  <a:path w="1026" h="162">
                    <a:moveTo>
                      <a:pt x="0" y="0"/>
                    </a:moveTo>
                    <a:lnTo>
                      <a:pt x="588" y="0"/>
                    </a:lnTo>
                    <a:lnTo>
                      <a:pt x="588" y="162"/>
                    </a:lnTo>
                    <a:lnTo>
                      <a:pt x="1026" y="162"/>
                    </a:lnTo>
                  </a:path>
                </a:pathLst>
              </a:custGeom>
              <a:noFill/>
              <a:ln w="19050">
                <a:solidFill>
                  <a:srgbClr val="CCFF66"/>
                </a:solidFill>
                <a:round/>
                <a:headEnd type="oval" w="med" len="med"/>
                <a:tailEnd type="oval" w="med" len="med"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1" name="Freeform 102"/>
              <p:cNvSpPr>
                <a:spLocks/>
              </p:cNvSpPr>
              <p:nvPr/>
            </p:nvSpPr>
            <p:spPr bwMode="auto">
              <a:xfrm>
                <a:off x="2537644" y="2823616"/>
                <a:ext cx="487363" cy="1857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88" y="0"/>
                  </a:cxn>
                  <a:cxn ang="0">
                    <a:pos x="588" y="162"/>
                  </a:cxn>
                  <a:cxn ang="0">
                    <a:pos x="1026" y="162"/>
                  </a:cxn>
                </a:cxnLst>
                <a:rect l="0" t="0" r="r" b="b"/>
                <a:pathLst>
                  <a:path w="1026" h="162">
                    <a:moveTo>
                      <a:pt x="0" y="0"/>
                    </a:moveTo>
                    <a:lnTo>
                      <a:pt x="588" y="0"/>
                    </a:lnTo>
                    <a:lnTo>
                      <a:pt x="588" y="162"/>
                    </a:lnTo>
                    <a:lnTo>
                      <a:pt x="1026" y="162"/>
                    </a:lnTo>
                  </a:path>
                </a:pathLst>
              </a:custGeom>
              <a:noFill/>
              <a:ln w="19050">
                <a:solidFill>
                  <a:srgbClr val="CCFFFF"/>
                </a:solidFill>
                <a:round/>
                <a:headEnd type="oval" w="med" len="med"/>
                <a:tailEnd type="oval" w="med" len="med"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2" name="AutoShape 46"/>
            <p:cNvSpPr>
              <a:spLocks noChangeArrowheads="1"/>
            </p:cNvSpPr>
            <p:nvPr/>
          </p:nvSpPr>
          <p:spPr bwMode="auto">
            <a:xfrm>
              <a:off x="3046580" y="815138"/>
              <a:ext cx="5461340" cy="408473"/>
            </a:xfrm>
            <a:prstGeom prst="roundRect">
              <a:avLst>
                <a:gd name="adj" fmla="val 11764"/>
              </a:avLst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 type="none" w="med" len="sm"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243604" y="959828"/>
              <a:ext cx="5184576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 smtClean="0">
                  <a:solidFill>
                    <a:schemeClr val="bg1"/>
                  </a:solidFill>
                </a:rPr>
                <a:t> In 1946, The 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Chosun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 Political School, the forerunner of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Konkuk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 University, was founded by Dr. 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Suk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-Chang 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Yoo</a:t>
              </a:r>
              <a:endParaRPr lang="en-US" altLang="ko-K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249352" y="2270928"/>
              <a:ext cx="5184576" cy="325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 smtClean="0"/>
                <a:t>  In 1959, the school was renamed </a:t>
              </a:r>
              <a:r>
                <a:rPr lang="en-US" altLang="ko-KR" sz="1400" b="1" dirty="0" err="1" smtClean="0"/>
                <a:t>Konkuk</a:t>
              </a:r>
              <a:r>
                <a:rPr lang="en-US" altLang="ko-KR" sz="1400" b="1" dirty="0" smtClean="0"/>
                <a:t> University.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243604" y="3341788"/>
              <a:ext cx="5184576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 smtClean="0">
                  <a:solidFill>
                    <a:schemeClr val="bg1"/>
                  </a:solidFill>
                </a:rPr>
                <a:t>  In 1980, a second campus was opened in </a:t>
              </a:r>
              <a:r>
                <a:rPr lang="en-US" altLang="ko-KR" sz="1400" b="1" dirty="0" err="1" smtClean="0">
                  <a:solidFill>
                    <a:schemeClr val="bg1"/>
                  </a:solidFill>
                </a:rPr>
                <a:t>Chungju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 City.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b="1" dirty="0" smtClean="0">
                  <a:solidFill>
                    <a:schemeClr val="bg1"/>
                  </a:solidFill>
                </a:rPr>
                <a:t> (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[Change of Name] In 2011,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</a:rPr>
                <a:t>Chungju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 Campus → </a:t>
              </a:r>
              <a:r>
                <a:rPr lang="en-US" altLang="ko-KR" sz="1200" dirty="0" err="1" smtClean="0">
                  <a:solidFill>
                    <a:schemeClr val="bg1"/>
                  </a:solidFill>
                </a:rPr>
                <a:t>Glocal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 Campus</a:t>
              </a:r>
              <a:r>
                <a:rPr lang="en-US" altLang="ko-KR" sz="1400" b="1" dirty="0" smtClean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249352" y="4500570"/>
              <a:ext cx="5184576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400" b="1" dirty="0" smtClean="0"/>
                <a:t> In 2012, Dr. Song, </a:t>
              </a:r>
              <a:r>
                <a:rPr lang="en-US" altLang="ko-KR" sz="1400" b="1" dirty="0" err="1" smtClean="0"/>
                <a:t>Hee</a:t>
              </a:r>
              <a:r>
                <a:rPr lang="en-US" altLang="ko-KR" sz="1400" b="1" dirty="0" smtClean="0"/>
                <a:t> Young inaugurated as the 19th president. </a:t>
              </a:r>
            </a:p>
          </p:txBody>
        </p:sp>
        <p:pic>
          <p:nvPicPr>
            <p:cNvPr id="100" name="Picture 10" descr="C:\Users\KONKUK\Pictures\untitled.bmp"/>
            <p:cNvPicPr>
              <a:picLocks noChangeAspect="1" noChangeArrowheads="1"/>
            </p:cNvPicPr>
            <p:nvPr/>
          </p:nvPicPr>
          <p:blipFill>
            <a:blip r:embed="rId5" cstate="print"/>
            <a:srcRect t="33676" r="27950" b="35399"/>
            <a:stretch>
              <a:fillRect/>
            </a:stretch>
          </p:blipFill>
          <p:spPr bwMode="auto">
            <a:xfrm>
              <a:off x="0" y="5517232"/>
              <a:ext cx="9144000" cy="1340768"/>
            </a:xfrm>
            <a:prstGeom prst="rect">
              <a:avLst/>
            </a:prstGeom>
            <a:noFill/>
          </p:spPr>
        </p:pic>
      </p:grpSp>
      <p:sp>
        <p:nvSpPr>
          <p:cNvPr id="28" name="직사각형 27"/>
          <p:cNvSpPr/>
          <p:nvPr/>
        </p:nvSpPr>
        <p:spPr>
          <a:xfrm>
            <a:off x="8810574" y="11663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3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contents-1"/>
          <p:cNvPicPr>
            <a:picLocks noChangeAspect="1" noChangeArrowheads="1"/>
          </p:cNvPicPr>
          <p:nvPr/>
        </p:nvPicPr>
        <p:blipFill>
          <a:blip r:embed="rId2" cstate="print"/>
          <a:srcRect t="9051"/>
          <a:stretch>
            <a:fillRect/>
          </a:stretch>
        </p:blipFill>
        <p:spPr bwMode="auto">
          <a:xfrm>
            <a:off x="0" y="620688"/>
            <a:ext cx="9144000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5" descr="sub(DD)-4p-ball"/>
          <p:cNvPicPr>
            <a:picLocks noChangeAspect="1" noChangeArrowheads="1"/>
          </p:cNvPicPr>
          <p:nvPr/>
        </p:nvPicPr>
        <p:blipFill>
          <a:blip r:embed="rId3" cstate="print">
            <a:lum contrast="6000"/>
          </a:blip>
          <a:srcRect l="11807" r="71648"/>
          <a:stretch>
            <a:fillRect/>
          </a:stretch>
        </p:blipFill>
        <p:spPr bwMode="auto">
          <a:xfrm>
            <a:off x="666750" y="3214688"/>
            <a:ext cx="147637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5" descr="sub(DD)-4p-ball"/>
          <p:cNvPicPr>
            <a:picLocks noChangeAspect="1" noChangeArrowheads="1"/>
          </p:cNvPicPr>
          <p:nvPr/>
        </p:nvPicPr>
        <p:blipFill>
          <a:blip r:embed="rId3" cstate="print">
            <a:lum contrast="6000"/>
          </a:blip>
          <a:srcRect l="11807" r="71648"/>
          <a:stretch>
            <a:fillRect/>
          </a:stretch>
        </p:blipFill>
        <p:spPr bwMode="auto">
          <a:xfrm>
            <a:off x="642938" y="5178425"/>
            <a:ext cx="1474787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5" descr="sub(DD)-4p-ball"/>
          <p:cNvPicPr>
            <a:picLocks noChangeAspect="1" noChangeArrowheads="1"/>
          </p:cNvPicPr>
          <p:nvPr/>
        </p:nvPicPr>
        <p:blipFill>
          <a:blip r:embed="rId3" cstate="print">
            <a:lum contrast="6000"/>
          </a:blip>
          <a:srcRect l="11807" r="71648"/>
          <a:stretch>
            <a:fillRect/>
          </a:stretch>
        </p:blipFill>
        <p:spPr bwMode="auto">
          <a:xfrm>
            <a:off x="666750" y="4202113"/>
            <a:ext cx="147637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5" descr="MCj0352710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2419350" y="2500313"/>
            <a:ext cx="2938463" cy="327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7358063" y="3286125"/>
            <a:ext cx="1000125" cy="869950"/>
            <a:chOff x="5012" y="1294"/>
            <a:chExt cx="548" cy="548"/>
          </a:xfrm>
        </p:grpSpPr>
        <p:grpSp>
          <p:nvGrpSpPr>
            <p:cNvPr id="7" name="Group 28"/>
            <p:cNvGrpSpPr>
              <a:grpSpLocks/>
            </p:cNvGrpSpPr>
            <p:nvPr/>
          </p:nvGrpSpPr>
          <p:grpSpPr bwMode="auto">
            <a:xfrm>
              <a:off x="5012" y="1294"/>
              <a:ext cx="548" cy="548"/>
              <a:chOff x="1746" y="1321"/>
              <a:chExt cx="570" cy="570"/>
            </a:xfrm>
          </p:grpSpPr>
          <p:pic>
            <p:nvPicPr>
              <p:cNvPr id="12" name="Picture 29" descr="ball_02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1746" y="1321"/>
                <a:ext cx="570" cy="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WordArt 3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03" y="1426"/>
                <a:ext cx="260" cy="12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Top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  <p:sp>
            <p:nvSpPr>
              <p:cNvPr id="14" name="WordArt 3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64" y="1577"/>
                <a:ext cx="132" cy="1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66FF33"/>
                        </a:gs>
                        <a:gs pos="50000">
                          <a:srgbClr val="74FF45"/>
                        </a:gs>
                        <a:gs pos="100000">
                          <a:srgbClr val="66FF33"/>
                        </a:gs>
                      </a:gsLst>
                      <a:lin ang="5400000" scaled="1"/>
                    </a:gra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2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66FF33"/>
                      </a:gs>
                      <a:gs pos="50000">
                        <a:srgbClr val="74FF45"/>
                      </a:gs>
                      <a:gs pos="100000">
                        <a:srgbClr val="66FF33"/>
                      </a:gs>
                    </a:gsLst>
                    <a:lin ang="5400000" scaled="1"/>
                  </a:gra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</p:grpSp>
        <p:grpSp>
          <p:nvGrpSpPr>
            <p:cNvPr id="8" name="Group 32"/>
            <p:cNvGrpSpPr>
              <a:grpSpLocks/>
            </p:cNvGrpSpPr>
            <p:nvPr/>
          </p:nvGrpSpPr>
          <p:grpSpPr bwMode="auto">
            <a:xfrm>
              <a:off x="5012" y="1294"/>
              <a:ext cx="548" cy="548"/>
              <a:chOff x="1746" y="1321"/>
              <a:chExt cx="570" cy="570"/>
            </a:xfrm>
          </p:grpSpPr>
          <p:pic>
            <p:nvPicPr>
              <p:cNvPr id="9" name="Picture 33" descr="ball_0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46" y="1321"/>
                <a:ext cx="570" cy="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WordArt 3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03" y="1426"/>
                <a:ext cx="260" cy="12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Top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  <p:sp>
            <p:nvSpPr>
              <p:cNvPr id="11" name="WordArt 35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64" y="1577"/>
                <a:ext cx="132" cy="1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66FF33"/>
                        </a:gs>
                        <a:gs pos="50000">
                          <a:srgbClr val="74FF45"/>
                        </a:gs>
                        <a:gs pos="100000">
                          <a:srgbClr val="66FF33"/>
                        </a:gs>
                      </a:gsLst>
                      <a:lin ang="5400000" scaled="1"/>
                    </a:gra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2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66FF33"/>
                      </a:gs>
                      <a:gs pos="50000">
                        <a:srgbClr val="74FF45"/>
                      </a:gs>
                      <a:gs pos="100000">
                        <a:srgbClr val="66FF33"/>
                      </a:gs>
                    </a:gsLst>
                    <a:lin ang="5400000" scaled="1"/>
                  </a:gra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</p:grpSp>
      </p:grpSp>
      <p:grpSp>
        <p:nvGrpSpPr>
          <p:cNvPr id="15" name="Group 36"/>
          <p:cNvGrpSpPr>
            <a:grpSpLocks/>
          </p:cNvGrpSpPr>
          <p:nvPr/>
        </p:nvGrpSpPr>
        <p:grpSpPr bwMode="auto">
          <a:xfrm>
            <a:off x="7358063" y="5416550"/>
            <a:ext cx="1000125" cy="869950"/>
            <a:chOff x="5012" y="2516"/>
            <a:chExt cx="548" cy="548"/>
          </a:xfrm>
        </p:grpSpPr>
        <p:grpSp>
          <p:nvGrpSpPr>
            <p:cNvPr id="16" name="Group 37"/>
            <p:cNvGrpSpPr>
              <a:grpSpLocks/>
            </p:cNvGrpSpPr>
            <p:nvPr/>
          </p:nvGrpSpPr>
          <p:grpSpPr bwMode="auto">
            <a:xfrm>
              <a:off x="5012" y="2516"/>
              <a:ext cx="548" cy="548"/>
              <a:chOff x="3412" y="1862"/>
              <a:chExt cx="570" cy="570"/>
            </a:xfrm>
          </p:grpSpPr>
          <p:pic>
            <p:nvPicPr>
              <p:cNvPr id="21" name="Picture 38" descr="ball_02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3412" y="1862"/>
                <a:ext cx="570" cy="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" name="WordArt 39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69" y="1967"/>
                <a:ext cx="260" cy="12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Top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  <p:sp>
            <p:nvSpPr>
              <p:cNvPr id="23" name="WordArt 4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630" y="2118"/>
                <a:ext cx="132" cy="1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66FF33"/>
                        </a:gs>
                        <a:gs pos="50000">
                          <a:srgbClr val="74FF45"/>
                        </a:gs>
                        <a:gs pos="100000">
                          <a:srgbClr val="66FF33"/>
                        </a:gs>
                      </a:gsLst>
                      <a:lin ang="5400000" scaled="1"/>
                    </a:gra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3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66FF33"/>
                      </a:gs>
                      <a:gs pos="50000">
                        <a:srgbClr val="74FF45"/>
                      </a:gs>
                      <a:gs pos="100000">
                        <a:srgbClr val="66FF33"/>
                      </a:gs>
                    </a:gsLst>
                    <a:lin ang="5400000" scaled="1"/>
                  </a:gra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</p:grpSp>
        <p:grpSp>
          <p:nvGrpSpPr>
            <p:cNvPr id="17" name="Group 41"/>
            <p:cNvGrpSpPr>
              <a:grpSpLocks/>
            </p:cNvGrpSpPr>
            <p:nvPr/>
          </p:nvGrpSpPr>
          <p:grpSpPr bwMode="auto">
            <a:xfrm>
              <a:off x="5012" y="2516"/>
              <a:ext cx="548" cy="548"/>
              <a:chOff x="3412" y="1862"/>
              <a:chExt cx="570" cy="570"/>
            </a:xfrm>
          </p:grpSpPr>
          <p:pic>
            <p:nvPicPr>
              <p:cNvPr id="18" name="Picture 42" descr="ball_0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412" y="1862"/>
                <a:ext cx="570" cy="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9" name="WordArt 43"/>
              <p:cNvSpPr>
                <a:spLocks noChangeArrowheads="1" noChangeShapeType="1" noTextEdit="1"/>
              </p:cNvSpPr>
              <p:nvPr/>
            </p:nvSpPr>
            <p:spPr bwMode="auto">
              <a:xfrm>
                <a:off x="3569" y="1967"/>
                <a:ext cx="260" cy="12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Top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  <p:sp>
            <p:nvSpPr>
              <p:cNvPr id="20" name="WordArt 44"/>
              <p:cNvSpPr>
                <a:spLocks noChangeArrowheads="1" noChangeShapeType="1" noTextEdit="1"/>
              </p:cNvSpPr>
              <p:nvPr/>
            </p:nvSpPr>
            <p:spPr bwMode="auto">
              <a:xfrm>
                <a:off x="3630" y="2118"/>
                <a:ext cx="132" cy="1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66FF33"/>
                        </a:gs>
                        <a:gs pos="50000">
                          <a:srgbClr val="74FF45"/>
                        </a:gs>
                        <a:gs pos="100000">
                          <a:srgbClr val="66FF33"/>
                        </a:gs>
                      </a:gsLst>
                      <a:lin ang="5400000" scaled="1"/>
                    </a:gra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7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66FF33"/>
                      </a:gs>
                      <a:gs pos="50000">
                        <a:srgbClr val="74FF45"/>
                      </a:gs>
                      <a:gs pos="100000">
                        <a:srgbClr val="66FF33"/>
                      </a:gs>
                    </a:gsLst>
                    <a:lin ang="5400000" scaled="1"/>
                  </a:gra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</p:grpSp>
      </p:grpSp>
      <p:grpSp>
        <p:nvGrpSpPr>
          <p:cNvPr id="24" name="Group 55"/>
          <p:cNvGrpSpPr>
            <a:grpSpLocks/>
          </p:cNvGrpSpPr>
          <p:nvPr/>
        </p:nvGrpSpPr>
        <p:grpSpPr bwMode="auto">
          <a:xfrm>
            <a:off x="7358063" y="2201863"/>
            <a:ext cx="1000125" cy="869950"/>
            <a:chOff x="1746" y="1321"/>
            <a:chExt cx="570" cy="570"/>
          </a:xfrm>
        </p:grpSpPr>
        <p:pic>
          <p:nvPicPr>
            <p:cNvPr id="25" name="Picture 56" descr="ball_02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1746" y="1321"/>
              <a:ext cx="570" cy="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WordArt 57"/>
            <p:cNvSpPr>
              <a:spLocks noChangeArrowheads="1" noChangeShapeType="1" noTextEdit="1"/>
            </p:cNvSpPr>
            <p:nvPr/>
          </p:nvSpPr>
          <p:spPr bwMode="auto">
            <a:xfrm>
              <a:off x="1903" y="1426"/>
              <a:ext cx="260" cy="12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2000" b="1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ea typeface="Tahoma"/>
                  <a:cs typeface="Tahoma"/>
                </a:rPr>
                <a:t>Top</a:t>
              </a:r>
              <a:endParaRPr lang="ko-KR" altLang="en-US" sz="2000" b="1" kern="1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17961" dir="2700000" algn="ctr" rotWithShape="0">
                    <a:schemeClr val="tx1"/>
                  </a:outerShdw>
                </a:effectLst>
                <a:latin typeface="Tahoma"/>
                <a:cs typeface="Tahoma"/>
              </a:endParaRPr>
            </a:p>
          </p:txBody>
        </p:sp>
        <p:sp>
          <p:nvSpPr>
            <p:cNvPr id="27" name="WordArt 58"/>
            <p:cNvSpPr>
              <a:spLocks noChangeArrowheads="1" noChangeShapeType="1" noTextEdit="1"/>
            </p:cNvSpPr>
            <p:nvPr/>
          </p:nvSpPr>
          <p:spPr bwMode="auto">
            <a:xfrm>
              <a:off x="1964" y="1577"/>
              <a:ext cx="132" cy="19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ko-KR" sz="2000" b="1" kern="10">
                  <a:ln w="9525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66FF33"/>
                      </a:gs>
                      <a:gs pos="50000">
                        <a:srgbClr val="74FF45"/>
                      </a:gs>
                      <a:gs pos="100000">
                        <a:srgbClr val="66FF33"/>
                      </a:gs>
                    </a:gsLst>
                    <a:lin ang="5400000" scaled="1"/>
                  </a:gra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ea typeface="Tahoma"/>
                  <a:cs typeface="Tahoma"/>
                </a:rPr>
                <a:t>2</a:t>
              </a:r>
              <a:endParaRPr lang="ko-KR" altLang="en-US" sz="2000" b="1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66FF33"/>
                    </a:gs>
                    <a:gs pos="50000">
                      <a:srgbClr val="74FF45"/>
                    </a:gs>
                    <a:gs pos="100000">
                      <a:srgbClr val="66FF33"/>
                    </a:gs>
                  </a:gsLst>
                  <a:lin ang="5400000" scaled="1"/>
                </a:gradFill>
                <a:effectLst>
                  <a:outerShdw dist="17961" dir="2700000" algn="ctr" rotWithShape="0">
                    <a:schemeClr val="tx1"/>
                  </a:outerShdw>
                </a:effectLst>
                <a:latin typeface="Tahoma"/>
                <a:cs typeface="Tahoma"/>
              </a:endParaRPr>
            </a:p>
          </p:txBody>
        </p:sp>
      </p:grpSp>
      <p:pic>
        <p:nvPicPr>
          <p:cNvPr id="28" name="Picture 60" descr="ball_0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58063" y="2201863"/>
            <a:ext cx="10001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WordArt 61"/>
          <p:cNvSpPr>
            <a:spLocks noChangeArrowheads="1" noChangeShapeType="1" noTextEdit="1"/>
          </p:cNvSpPr>
          <p:nvPr/>
        </p:nvSpPr>
        <p:spPr bwMode="auto">
          <a:xfrm>
            <a:off x="7634288" y="2362200"/>
            <a:ext cx="455612" cy="18891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9525">
                  <a:noFill/>
                  <a:round/>
                  <a:headEnd/>
                  <a:tailEnd/>
                </a:ln>
                <a:solidFill>
                  <a:schemeClr val="bg1"/>
                </a:solidFill>
                <a:effectLst>
                  <a:outerShdw dist="17961" dir="2700000" algn="ctr" rotWithShape="0">
                    <a:schemeClr val="tx1"/>
                  </a:outerShdw>
                </a:effectLst>
                <a:latin typeface="Tahoma"/>
                <a:ea typeface="Tahoma"/>
                <a:cs typeface="Tahoma"/>
              </a:rPr>
              <a:t>Top</a:t>
            </a:r>
            <a:endParaRPr lang="ko-KR" altLang="en-US" sz="2000" b="1" kern="10">
              <a:ln w="9525">
                <a:noFill/>
                <a:round/>
                <a:headEnd/>
                <a:tailEnd/>
              </a:ln>
              <a:solidFill>
                <a:schemeClr val="bg1"/>
              </a:solidFill>
              <a:effectLst>
                <a:outerShdw dist="17961" dir="2700000" algn="ctr" rotWithShape="0">
                  <a:schemeClr val="tx1"/>
                </a:outerShdw>
              </a:effectLst>
              <a:latin typeface="Tahoma"/>
              <a:cs typeface="Tahoma"/>
            </a:endParaRPr>
          </a:p>
        </p:txBody>
      </p:sp>
      <p:sp>
        <p:nvSpPr>
          <p:cNvPr id="30" name="WordArt 62"/>
          <p:cNvSpPr>
            <a:spLocks noChangeArrowheads="1" noChangeShapeType="1" noTextEdit="1"/>
          </p:cNvSpPr>
          <p:nvPr/>
        </p:nvSpPr>
        <p:spPr bwMode="auto">
          <a:xfrm>
            <a:off x="7689850" y="2592388"/>
            <a:ext cx="328613" cy="3016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2000" b="1" kern="1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66FF33"/>
                    </a:gs>
                    <a:gs pos="50000">
                      <a:srgbClr val="74FF45"/>
                    </a:gs>
                    <a:gs pos="100000">
                      <a:srgbClr val="66FF33"/>
                    </a:gs>
                  </a:gsLst>
                  <a:lin ang="5400000" scaled="1"/>
                </a:gradFill>
                <a:effectLst>
                  <a:outerShdw dist="17961" dir="2700000" algn="ctr" rotWithShape="0">
                    <a:schemeClr val="tx1"/>
                  </a:outerShdw>
                </a:effectLst>
                <a:latin typeface="Tahoma"/>
                <a:ea typeface="Tahoma"/>
                <a:cs typeface="Tahoma"/>
              </a:rPr>
              <a:t>13</a:t>
            </a:r>
            <a:endParaRPr lang="ko-KR" altLang="en-US" sz="2000" b="1" kern="10">
              <a:ln w="9525">
                <a:noFill/>
                <a:round/>
                <a:headEnd/>
                <a:tailEnd/>
              </a:ln>
              <a:gradFill rotWithShape="1">
                <a:gsLst>
                  <a:gs pos="0">
                    <a:srgbClr val="66FF33"/>
                  </a:gs>
                  <a:gs pos="50000">
                    <a:srgbClr val="74FF45"/>
                  </a:gs>
                  <a:gs pos="100000">
                    <a:srgbClr val="66FF33"/>
                  </a:gs>
                </a:gsLst>
                <a:lin ang="5400000" scaled="1"/>
              </a:gradFill>
              <a:effectLst>
                <a:outerShdw dist="17961" dir="2700000" algn="ctr" rotWithShape="0">
                  <a:schemeClr val="tx1"/>
                </a:outerShdw>
              </a:effectLst>
              <a:latin typeface="Tahoma"/>
              <a:cs typeface="Tahoma"/>
            </a:endParaRPr>
          </a:p>
        </p:txBody>
      </p:sp>
      <p:grpSp>
        <p:nvGrpSpPr>
          <p:cNvPr id="31" name="Group 63"/>
          <p:cNvGrpSpPr>
            <a:grpSpLocks/>
          </p:cNvGrpSpPr>
          <p:nvPr/>
        </p:nvGrpSpPr>
        <p:grpSpPr bwMode="auto">
          <a:xfrm>
            <a:off x="7358063" y="4344988"/>
            <a:ext cx="1000125" cy="869950"/>
            <a:chOff x="5012" y="1294"/>
            <a:chExt cx="548" cy="548"/>
          </a:xfrm>
        </p:grpSpPr>
        <p:grpSp>
          <p:nvGrpSpPr>
            <p:cNvPr id="32" name="Group 64"/>
            <p:cNvGrpSpPr>
              <a:grpSpLocks/>
            </p:cNvGrpSpPr>
            <p:nvPr/>
          </p:nvGrpSpPr>
          <p:grpSpPr bwMode="auto">
            <a:xfrm>
              <a:off x="5012" y="1294"/>
              <a:ext cx="548" cy="548"/>
              <a:chOff x="1746" y="1321"/>
              <a:chExt cx="570" cy="570"/>
            </a:xfrm>
          </p:grpSpPr>
          <p:pic>
            <p:nvPicPr>
              <p:cNvPr id="37" name="Picture 65" descr="ball_02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1746" y="1321"/>
                <a:ext cx="570" cy="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WordArt 66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03" y="1426"/>
                <a:ext cx="260" cy="12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Top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  <p:sp>
            <p:nvSpPr>
              <p:cNvPr id="39" name="WordArt 67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64" y="1577"/>
                <a:ext cx="132" cy="1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66FF33"/>
                        </a:gs>
                        <a:gs pos="50000">
                          <a:srgbClr val="74FF45"/>
                        </a:gs>
                        <a:gs pos="100000">
                          <a:srgbClr val="66FF33"/>
                        </a:gs>
                      </a:gsLst>
                      <a:lin ang="5400000" scaled="1"/>
                    </a:gra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2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66FF33"/>
                      </a:gs>
                      <a:gs pos="50000">
                        <a:srgbClr val="74FF45"/>
                      </a:gs>
                      <a:gs pos="100000">
                        <a:srgbClr val="66FF33"/>
                      </a:gs>
                    </a:gsLst>
                    <a:lin ang="5400000" scaled="1"/>
                  </a:gra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</p:grpSp>
        <p:grpSp>
          <p:nvGrpSpPr>
            <p:cNvPr id="33" name="Group 68"/>
            <p:cNvGrpSpPr>
              <a:grpSpLocks/>
            </p:cNvGrpSpPr>
            <p:nvPr/>
          </p:nvGrpSpPr>
          <p:grpSpPr bwMode="auto">
            <a:xfrm>
              <a:off x="5012" y="1294"/>
              <a:ext cx="548" cy="548"/>
              <a:chOff x="1746" y="1321"/>
              <a:chExt cx="570" cy="570"/>
            </a:xfrm>
          </p:grpSpPr>
          <p:pic>
            <p:nvPicPr>
              <p:cNvPr id="34" name="Picture 69" descr="ball_0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746" y="1321"/>
                <a:ext cx="570" cy="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" name="WordArt 70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03" y="1426"/>
                <a:ext cx="260" cy="12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solidFill>
                      <a:schemeClr val="bg1"/>
                    </a:soli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Top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  <p:sp>
            <p:nvSpPr>
              <p:cNvPr id="36" name="WordArt 71"/>
              <p:cNvSpPr>
                <a:spLocks noChangeArrowheads="1" noChangeShapeType="1" noTextEdit="1"/>
              </p:cNvSpPr>
              <p:nvPr/>
            </p:nvSpPr>
            <p:spPr bwMode="auto">
              <a:xfrm>
                <a:off x="1964" y="1577"/>
                <a:ext cx="132" cy="19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altLang="ko-KR" sz="2000" b="1" kern="10">
                    <a:ln w="9525">
                      <a:noFill/>
                      <a:round/>
                      <a:headEnd/>
                      <a:tailEnd/>
                    </a:ln>
                    <a:gradFill rotWithShape="1">
                      <a:gsLst>
                        <a:gs pos="0">
                          <a:srgbClr val="66FF33"/>
                        </a:gs>
                        <a:gs pos="50000">
                          <a:srgbClr val="74FF45"/>
                        </a:gs>
                        <a:gs pos="100000">
                          <a:srgbClr val="66FF33"/>
                        </a:gs>
                      </a:gsLst>
                      <a:lin ang="5400000" scaled="1"/>
                    </a:gradFill>
                    <a:effectLst>
                      <a:outerShdw dist="17961" dir="2700000" algn="ctr" rotWithShape="0">
                        <a:schemeClr val="tx1"/>
                      </a:outerShdw>
                    </a:effectLst>
                    <a:latin typeface="Tahoma"/>
                    <a:ea typeface="Tahoma"/>
                    <a:cs typeface="Tahoma"/>
                  </a:rPr>
                  <a:t>5</a:t>
                </a:r>
                <a:endParaRPr lang="ko-KR" altLang="en-US" sz="2000" b="1" kern="10">
                  <a:ln w="9525">
                    <a:noFill/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66FF33"/>
                      </a:gs>
                      <a:gs pos="50000">
                        <a:srgbClr val="74FF45"/>
                      </a:gs>
                      <a:gs pos="100000">
                        <a:srgbClr val="66FF33"/>
                      </a:gs>
                    </a:gsLst>
                    <a:lin ang="5400000" scaled="1"/>
                  </a:gradFill>
                  <a:effectLst>
                    <a:outerShdw dist="17961" dir="2700000" algn="ctr" rotWithShape="0">
                      <a:schemeClr val="tx1"/>
                    </a:outerShdw>
                  </a:effectLst>
                  <a:latin typeface="Tahoma"/>
                  <a:cs typeface="Tahoma"/>
                </a:endParaRPr>
              </a:p>
            </p:txBody>
          </p:sp>
        </p:grpSp>
      </p:grpSp>
      <p:pic>
        <p:nvPicPr>
          <p:cNvPr id="40" name="Picture 15" descr="sub(DD)-4p-ball"/>
          <p:cNvPicPr>
            <a:picLocks noChangeAspect="1" noChangeArrowheads="1"/>
          </p:cNvPicPr>
          <p:nvPr/>
        </p:nvPicPr>
        <p:blipFill>
          <a:blip r:embed="rId3" cstate="print">
            <a:lum contrast="6000"/>
          </a:blip>
          <a:srcRect l="11807" r="71648"/>
          <a:stretch>
            <a:fillRect/>
          </a:stretch>
        </p:blipFill>
        <p:spPr bwMode="auto">
          <a:xfrm>
            <a:off x="642938" y="2201863"/>
            <a:ext cx="1497012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785813" y="2427288"/>
            <a:ext cx="1225550" cy="3730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1400" b="1">
                <a:ea typeface="SimSun" pitchFamily="2" charset="-122"/>
              </a:rPr>
              <a:t>Total</a:t>
            </a:r>
          </a:p>
          <a:p>
            <a:pPr algn="ctr">
              <a:lnSpc>
                <a:spcPct val="90000"/>
              </a:lnSpc>
            </a:pPr>
            <a:r>
              <a:rPr lang="en-US" altLang="ko-KR" sz="1400" b="1">
                <a:ea typeface="SimSun" pitchFamily="2" charset="-122"/>
              </a:rPr>
              <a:t>Ranking</a:t>
            </a:r>
          </a:p>
        </p:txBody>
      </p:sp>
      <p:sp>
        <p:nvSpPr>
          <p:cNvPr id="42" name="Rectangle 16"/>
          <p:cNvSpPr>
            <a:spLocks noChangeArrowheads="1"/>
          </p:cNvSpPr>
          <p:nvPr/>
        </p:nvSpPr>
        <p:spPr bwMode="auto">
          <a:xfrm>
            <a:off x="995363" y="3429000"/>
            <a:ext cx="881062" cy="466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1400" b="1">
                <a:ea typeface="SimSun" pitchFamily="2" charset="-122"/>
              </a:rPr>
              <a:t>Development</a:t>
            </a:r>
          </a:p>
          <a:p>
            <a:pPr algn="ctr">
              <a:lnSpc>
                <a:spcPct val="90000"/>
              </a:lnSpc>
            </a:pPr>
            <a:r>
              <a:rPr lang="en-US" altLang="ko-KR" sz="1400" b="1">
                <a:ea typeface="SimSun" pitchFamily="2" charset="-122"/>
              </a:rPr>
              <a:t>Rate</a:t>
            </a:r>
          </a:p>
        </p:txBody>
      </p:sp>
      <p:sp>
        <p:nvSpPr>
          <p:cNvPr id="43" name="Rectangle 16"/>
          <p:cNvSpPr>
            <a:spLocks noChangeArrowheads="1"/>
          </p:cNvSpPr>
          <p:nvPr/>
        </p:nvSpPr>
        <p:spPr bwMode="auto">
          <a:xfrm>
            <a:off x="949325" y="4438650"/>
            <a:ext cx="881063" cy="4651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1400" b="1">
                <a:ea typeface="SimSun" pitchFamily="2" charset="-122"/>
              </a:rPr>
              <a:t>Employment</a:t>
            </a:r>
          </a:p>
          <a:p>
            <a:pPr algn="ctr">
              <a:lnSpc>
                <a:spcPct val="90000"/>
              </a:lnSpc>
            </a:pPr>
            <a:r>
              <a:rPr lang="en-US" altLang="ko-KR" sz="1400" b="1">
                <a:ea typeface="SimSun" pitchFamily="2" charset="-122"/>
              </a:rPr>
              <a:t>Rate</a:t>
            </a: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785813" y="5418138"/>
            <a:ext cx="1227137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altLang="ko-KR" sz="1400" b="1">
                <a:ea typeface="SimSun" pitchFamily="2" charset="-122"/>
              </a:rPr>
              <a:t>Research</a:t>
            </a:r>
          </a:p>
          <a:p>
            <a:pPr algn="ctr">
              <a:lnSpc>
                <a:spcPct val="90000"/>
              </a:lnSpc>
            </a:pPr>
            <a:r>
              <a:rPr lang="en-US" altLang="ko-KR" sz="1400" b="1">
                <a:ea typeface="SimSun" pitchFamily="2" charset="-122"/>
              </a:rPr>
              <a:t>Grants</a:t>
            </a:r>
          </a:p>
        </p:txBody>
      </p:sp>
      <p:sp>
        <p:nvSpPr>
          <p:cNvPr id="45" name="줄무늬가 있는 오른쪽 화살표 44"/>
          <p:cNvSpPr/>
          <p:nvPr/>
        </p:nvSpPr>
        <p:spPr>
          <a:xfrm>
            <a:off x="5715000" y="2300288"/>
            <a:ext cx="1292225" cy="700087"/>
          </a:xfrm>
          <a:prstGeom prst="stripedRightArrow">
            <a:avLst>
              <a:gd name="adj1" fmla="val 47867"/>
              <a:gd name="adj2" fmla="val 57467"/>
            </a:avLst>
          </a:prstGeom>
          <a:gradFill rotWithShape="1">
            <a:gsLst>
              <a:gs pos="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6" name="줄무늬가 있는 오른쪽 화살표 45"/>
          <p:cNvSpPr/>
          <p:nvPr/>
        </p:nvSpPr>
        <p:spPr>
          <a:xfrm>
            <a:off x="5715000" y="3286125"/>
            <a:ext cx="1292225" cy="700088"/>
          </a:xfrm>
          <a:prstGeom prst="stripedRightArrow">
            <a:avLst>
              <a:gd name="adj1" fmla="val 47867"/>
              <a:gd name="adj2" fmla="val 57467"/>
            </a:avLst>
          </a:prstGeom>
          <a:gradFill rotWithShape="1">
            <a:gsLst>
              <a:gs pos="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줄무늬가 있는 오른쪽 화살표 46"/>
          <p:cNvSpPr/>
          <p:nvPr/>
        </p:nvSpPr>
        <p:spPr>
          <a:xfrm>
            <a:off x="5715000" y="4286250"/>
            <a:ext cx="1292225" cy="700088"/>
          </a:xfrm>
          <a:prstGeom prst="stripedRightArrow">
            <a:avLst>
              <a:gd name="adj1" fmla="val 47867"/>
              <a:gd name="adj2" fmla="val 57467"/>
            </a:avLst>
          </a:prstGeom>
          <a:gradFill rotWithShape="1">
            <a:gsLst>
              <a:gs pos="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8" name="줄무늬가 있는 오른쪽 화살표 47"/>
          <p:cNvSpPr/>
          <p:nvPr/>
        </p:nvSpPr>
        <p:spPr>
          <a:xfrm>
            <a:off x="5715000" y="5372100"/>
            <a:ext cx="1292225" cy="700088"/>
          </a:xfrm>
          <a:prstGeom prst="stripedRightArrow">
            <a:avLst>
              <a:gd name="adj1" fmla="val 47867"/>
              <a:gd name="adj2" fmla="val 57467"/>
            </a:avLst>
          </a:prstGeom>
          <a:gradFill rotWithShape="1">
            <a:gsLst>
              <a:gs pos="0">
                <a:srgbClr val="FF9900"/>
              </a:gs>
              <a:gs pos="100000">
                <a:srgbClr val="FF9900">
                  <a:gamma/>
                  <a:shade val="46275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>
              <a:defRPr/>
            </a:pPr>
            <a:endParaRPr lang="ko-KR" altLang="en-US" sz="180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6145" name="Picture 1" descr="C:\Users\KONKUK\Desktop\그림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73088" y="1111492"/>
            <a:ext cx="7488832" cy="788138"/>
          </a:xfrm>
          <a:prstGeom prst="rect">
            <a:avLst/>
          </a:prstGeom>
          <a:noFill/>
        </p:spPr>
      </p:pic>
      <p:sp>
        <p:nvSpPr>
          <p:cNvPr id="57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err="1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K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onkuk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 University</a:t>
            </a:r>
            <a:endParaRPr lang="ko-KR" altLang="en-US" sz="16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810574" y="11663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4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41" grpId="0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ntents-1"/>
          <p:cNvPicPr>
            <a:picLocks noChangeAspect="1" noChangeArrowheads="1"/>
          </p:cNvPicPr>
          <p:nvPr/>
        </p:nvPicPr>
        <p:blipFill>
          <a:blip r:embed="rId2" cstate="print"/>
          <a:srcRect t="9051"/>
          <a:stretch>
            <a:fillRect/>
          </a:stretch>
        </p:blipFill>
        <p:spPr bwMode="auto">
          <a:xfrm>
            <a:off x="0" y="620688"/>
            <a:ext cx="9144000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34925" y="1803177"/>
            <a:ext cx="9074150" cy="2727325"/>
            <a:chOff x="22" y="1674"/>
            <a:chExt cx="5716" cy="2135"/>
          </a:xfrm>
        </p:grpSpPr>
        <p:grpSp>
          <p:nvGrpSpPr>
            <p:cNvPr id="4" name="Group 37"/>
            <p:cNvGrpSpPr>
              <a:grpSpLocks/>
            </p:cNvGrpSpPr>
            <p:nvPr/>
          </p:nvGrpSpPr>
          <p:grpSpPr bwMode="auto">
            <a:xfrm>
              <a:off x="22" y="1674"/>
              <a:ext cx="5716" cy="2135"/>
              <a:chOff x="158" y="1888"/>
              <a:chExt cx="5444" cy="1678"/>
            </a:xfrm>
          </p:grpSpPr>
          <p:sp>
            <p:nvSpPr>
              <p:cNvPr id="8" name="Freeform 38"/>
              <p:cNvSpPr>
                <a:spLocks/>
              </p:cNvSpPr>
              <p:nvPr/>
            </p:nvSpPr>
            <p:spPr bwMode="auto">
              <a:xfrm>
                <a:off x="158" y="1888"/>
                <a:ext cx="2722" cy="1678"/>
              </a:xfrm>
              <a:custGeom>
                <a:avLst/>
                <a:gdLst/>
                <a:ahLst/>
                <a:cxnLst>
                  <a:cxn ang="0">
                    <a:pos x="0" y="2449"/>
                  </a:cxn>
                  <a:cxn ang="0">
                    <a:pos x="1225" y="2086"/>
                  </a:cxn>
                  <a:cxn ang="0">
                    <a:pos x="1814" y="1361"/>
                  </a:cxn>
                  <a:cxn ang="0">
                    <a:pos x="2086" y="589"/>
                  </a:cxn>
                  <a:cxn ang="0">
                    <a:pos x="1769" y="589"/>
                  </a:cxn>
                  <a:cxn ang="0">
                    <a:pos x="2540" y="0"/>
                  </a:cxn>
                  <a:cxn ang="0">
                    <a:pos x="2540" y="2449"/>
                  </a:cxn>
                  <a:cxn ang="0">
                    <a:pos x="0" y="2449"/>
                  </a:cxn>
                </a:cxnLst>
                <a:rect l="0" t="0" r="r" b="b"/>
                <a:pathLst>
                  <a:path w="2540" h="2449">
                    <a:moveTo>
                      <a:pt x="0" y="2449"/>
                    </a:moveTo>
                    <a:cubicBezTo>
                      <a:pt x="461" y="2358"/>
                      <a:pt x="923" y="2267"/>
                      <a:pt x="1225" y="2086"/>
                    </a:cubicBezTo>
                    <a:cubicBezTo>
                      <a:pt x="1527" y="1905"/>
                      <a:pt x="1671" y="1610"/>
                      <a:pt x="1814" y="1361"/>
                    </a:cubicBezTo>
                    <a:cubicBezTo>
                      <a:pt x="1957" y="1112"/>
                      <a:pt x="2093" y="718"/>
                      <a:pt x="2086" y="589"/>
                    </a:cubicBezTo>
                    <a:lnTo>
                      <a:pt x="1769" y="589"/>
                    </a:lnTo>
                    <a:lnTo>
                      <a:pt x="2540" y="0"/>
                    </a:lnTo>
                    <a:lnTo>
                      <a:pt x="2540" y="2449"/>
                    </a:lnTo>
                    <a:lnTo>
                      <a:pt x="0" y="2449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gamma/>
                      <a:tint val="71765"/>
                      <a:invGamma/>
                      <a:alpha val="25000"/>
                    </a:scheme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>
                  <a:defRPr/>
                </a:pPr>
                <a:endParaRPr lang="ko-KR" altLang="en-US" sz="1800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9" name="Freeform 39"/>
              <p:cNvSpPr>
                <a:spLocks/>
              </p:cNvSpPr>
              <p:nvPr/>
            </p:nvSpPr>
            <p:spPr bwMode="auto">
              <a:xfrm flipH="1">
                <a:off x="2880" y="1888"/>
                <a:ext cx="2722" cy="1678"/>
              </a:xfrm>
              <a:custGeom>
                <a:avLst/>
                <a:gdLst/>
                <a:ahLst/>
                <a:cxnLst>
                  <a:cxn ang="0">
                    <a:pos x="0" y="2449"/>
                  </a:cxn>
                  <a:cxn ang="0">
                    <a:pos x="1225" y="2086"/>
                  </a:cxn>
                  <a:cxn ang="0">
                    <a:pos x="1814" y="1361"/>
                  </a:cxn>
                  <a:cxn ang="0">
                    <a:pos x="2086" y="589"/>
                  </a:cxn>
                  <a:cxn ang="0">
                    <a:pos x="1769" y="589"/>
                  </a:cxn>
                  <a:cxn ang="0">
                    <a:pos x="2540" y="0"/>
                  </a:cxn>
                  <a:cxn ang="0">
                    <a:pos x="2540" y="2449"/>
                  </a:cxn>
                  <a:cxn ang="0">
                    <a:pos x="0" y="2449"/>
                  </a:cxn>
                </a:cxnLst>
                <a:rect l="0" t="0" r="r" b="b"/>
                <a:pathLst>
                  <a:path w="2540" h="2449">
                    <a:moveTo>
                      <a:pt x="0" y="2449"/>
                    </a:moveTo>
                    <a:cubicBezTo>
                      <a:pt x="461" y="2358"/>
                      <a:pt x="923" y="2267"/>
                      <a:pt x="1225" y="2086"/>
                    </a:cubicBezTo>
                    <a:cubicBezTo>
                      <a:pt x="1527" y="1905"/>
                      <a:pt x="1671" y="1610"/>
                      <a:pt x="1814" y="1361"/>
                    </a:cubicBezTo>
                    <a:cubicBezTo>
                      <a:pt x="1957" y="1112"/>
                      <a:pt x="2093" y="718"/>
                      <a:pt x="2086" y="589"/>
                    </a:cubicBezTo>
                    <a:lnTo>
                      <a:pt x="1769" y="589"/>
                    </a:lnTo>
                    <a:lnTo>
                      <a:pt x="2540" y="0"/>
                    </a:lnTo>
                    <a:lnTo>
                      <a:pt x="2540" y="2449"/>
                    </a:lnTo>
                    <a:lnTo>
                      <a:pt x="0" y="2449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63000"/>
                    </a:schemeClr>
                  </a:gs>
                  <a:gs pos="100000">
                    <a:schemeClr val="bg1">
                      <a:gamma/>
                      <a:tint val="71765"/>
                      <a:invGamma/>
                      <a:alpha val="25000"/>
                    </a:scheme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>
                  <a:defRPr/>
                </a:pPr>
                <a:endParaRPr lang="ko-KR" altLang="en-US" sz="1800">
                  <a:latin typeface="굴림" pitchFamily="50" charset="-127"/>
                  <a:ea typeface="굴림" pitchFamily="50" charset="-127"/>
                </a:endParaRPr>
              </a:p>
            </p:txBody>
          </p:sp>
        </p:grpSp>
        <p:grpSp>
          <p:nvGrpSpPr>
            <p:cNvPr id="5" name="Group 40"/>
            <p:cNvGrpSpPr>
              <a:grpSpLocks/>
            </p:cNvGrpSpPr>
            <p:nvPr/>
          </p:nvGrpSpPr>
          <p:grpSpPr bwMode="auto">
            <a:xfrm>
              <a:off x="158" y="1752"/>
              <a:ext cx="5444" cy="1810"/>
              <a:chOff x="158" y="1888"/>
              <a:chExt cx="5444" cy="1674"/>
            </a:xfrm>
          </p:grpSpPr>
          <p:sp>
            <p:nvSpPr>
              <p:cNvPr id="6" name="Freeform 41"/>
              <p:cNvSpPr>
                <a:spLocks/>
              </p:cNvSpPr>
              <p:nvPr/>
            </p:nvSpPr>
            <p:spPr bwMode="auto">
              <a:xfrm>
                <a:off x="158" y="1888"/>
                <a:ext cx="2722" cy="1674"/>
              </a:xfrm>
              <a:custGeom>
                <a:avLst/>
                <a:gdLst/>
                <a:ahLst/>
                <a:cxnLst>
                  <a:cxn ang="0">
                    <a:pos x="0" y="2449"/>
                  </a:cxn>
                  <a:cxn ang="0">
                    <a:pos x="1225" y="2086"/>
                  </a:cxn>
                  <a:cxn ang="0">
                    <a:pos x="1814" y="1361"/>
                  </a:cxn>
                  <a:cxn ang="0">
                    <a:pos x="2086" y="589"/>
                  </a:cxn>
                  <a:cxn ang="0">
                    <a:pos x="1769" y="589"/>
                  </a:cxn>
                  <a:cxn ang="0">
                    <a:pos x="2540" y="0"/>
                  </a:cxn>
                  <a:cxn ang="0">
                    <a:pos x="2540" y="2449"/>
                  </a:cxn>
                  <a:cxn ang="0">
                    <a:pos x="0" y="2449"/>
                  </a:cxn>
                </a:cxnLst>
                <a:rect l="0" t="0" r="r" b="b"/>
                <a:pathLst>
                  <a:path w="2540" h="2449">
                    <a:moveTo>
                      <a:pt x="0" y="2449"/>
                    </a:moveTo>
                    <a:cubicBezTo>
                      <a:pt x="461" y="2358"/>
                      <a:pt x="923" y="2267"/>
                      <a:pt x="1225" y="2086"/>
                    </a:cubicBezTo>
                    <a:cubicBezTo>
                      <a:pt x="1527" y="1905"/>
                      <a:pt x="1671" y="1610"/>
                      <a:pt x="1814" y="1361"/>
                    </a:cubicBezTo>
                    <a:cubicBezTo>
                      <a:pt x="1957" y="1112"/>
                      <a:pt x="2093" y="718"/>
                      <a:pt x="2086" y="589"/>
                    </a:cubicBezTo>
                    <a:lnTo>
                      <a:pt x="1769" y="589"/>
                    </a:lnTo>
                    <a:lnTo>
                      <a:pt x="2540" y="0"/>
                    </a:lnTo>
                    <a:lnTo>
                      <a:pt x="2540" y="2449"/>
                    </a:lnTo>
                    <a:lnTo>
                      <a:pt x="0" y="2449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alpha val="83000"/>
                    </a:schemeClr>
                  </a:gs>
                  <a:gs pos="100000">
                    <a:schemeClr val="folHlink">
                      <a:gamma/>
                      <a:tint val="71765"/>
                      <a:invGamma/>
                      <a:alpha val="25000"/>
                    </a:scheme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>
                  <a:defRPr/>
                </a:pPr>
                <a:endParaRPr lang="ko-KR" altLang="en-US" sz="1800">
                  <a:latin typeface="굴림" pitchFamily="50" charset="-127"/>
                  <a:ea typeface="굴림" pitchFamily="50" charset="-127"/>
                </a:endParaRPr>
              </a:p>
            </p:txBody>
          </p:sp>
          <p:sp>
            <p:nvSpPr>
              <p:cNvPr id="7" name="Freeform 42"/>
              <p:cNvSpPr>
                <a:spLocks/>
              </p:cNvSpPr>
              <p:nvPr/>
            </p:nvSpPr>
            <p:spPr bwMode="auto">
              <a:xfrm flipH="1">
                <a:off x="2880" y="1888"/>
                <a:ext cx="2722" cy="1674"/>
              </a:xfrm>
              <a:custGeom>
                <a:avLst/>
                <a:gdLst/>
                <a:ahLst/>
                <a:cxnLst>
                  <a:cxn ang="0">
                    <a:pos x="0" y="2449"/>
                  </a:cxn>
                  <a:cxn ang="0">
                    <a:pos x="1225" y="2086"/>
                  </a:cxn>
                  <a:cxn ang="0">
                    <a:pos x="1814" y="1361"/>
                  </a:cxn>
                  <a:cxn ang="0">
                    <a:pos x="2086" y="589"/>
                  </a:cxn>
                  <a:cxn ang="0">
                    <a:pos x="1769" y="589"/>
                  </a:cxn>
                  <a:cxn ang="0">
                    <a:pos x="2540" y="0"/>
                  </a:cxn>
                  <a:cxn ang="0">
                    <a:pos x="2540" y="2449"/>
                  </a:cxn>
                  <a:cxn ang="0">
                    <a:pos x="0" y="2449"/>
                  </a:cxn>
                </a:cxnLst>
                <a:rect l="0" t="0" r="r" b="b"/>
                <a:pathLst>
                  <a:path w="2540" h="2449">
                    <a:moveTo>
                      <a:pt x="0" y="2449"/>
                    </a:moveTo>
                    <a:cubicBezTo>
                      <a:pt x="461" y="2358"/>
                      <a:pt x="923" y="2267"/>
                      <a:pt x="1225" y="2086"/>
                    </a:cubicBezTo>
                    <a:cubicBezTo>
                      <a:pt x="1527" y="1905"/>
                      <a:pt x="1671" y="1610"/>
                      <a:pt x="1814" y="1361"/>
                    </a:cubicBezTo>
                    <a:cubicBezTo>
                      <a:pt x="1957" y="1112"/>
                      <a:pt x="2093" y="718"/>
                      <a:pt x="2086" y="589"/>
                    </a:cubicBezTo>
                    <a:lnTo>
                      <a:pt x="1769" y="589"/>
                    </a:lnTo>
                    <a:lnTo>
                      <a:pt x="2540" y="0"/>
                    </a:lnTo>
                    <a:lnTo>
                      <a:pt x="2540" y="2449"/>
                    </a:lnTo>
                    <a:lnTo>
                      <a:pt x="0" y="2449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alpha val="83000"/>
                    </a:schemeClr>
                  </a:gs>
                  <a:gs pos="100000">
                    <a:schemeClr val="folHlink">
                      <a:gamma/>
                      <a:tint val="71765"/>
                      <a:invGamma/>
                      <a:alpha val="25000"/>
                    </a:schemeClr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/>
              <a:p>
                <a:pPr>
                  <a:defRPr/>
                </a:pPr>
                <a:endParaRPr lang="ko-KR" altLang="en-US" sz="1800">
                  <a:latin typeface="굴림" pitchFamily="50" charset="-127"/>
                  <a:ea typeface="굴림" pitchFamily="50" charset="-127"/>
                </a:endParaRPr>
              </a:p>
            </p:txBody>
          </p:sp>
        </p:grp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3441700" y="2654077"/>
            <a:ext cx="2209800" cy="2006600"/>
            <a:chOff x="264" y="2014"/>
            <a:chExt cx="1392" cy="1461"/>
          </a:xfrm>
        </p:grpSpPr>
        <p:pic>
          <p:nvPicPr>
            <p:cNvPr id="11" name="Picture 23" descr="유리_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7" y="2069"/>
              <a:ext cx="1286" cy="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4" descr="4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4" y="2014"/>
              <a:ext cx="1392" cy="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Picture 11" descr="유리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138" y="2730277"/>
            <a:ext cx="2041525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2" descr="4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000" y="2654077"/>
            <a:ext cx="2209800" cy="91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6443663" y="2654077"/>
            <a:ext cx="2209800" cy="2078037"/>
            <a:chOff x="264" y="2014"/>
            <a:chExt cx="1392" cy="1461"/>
          </a:xfrm>
        </p:grpSpPr>
        <p:pic>
          <p:nvPicPr>
            <p:cNvPr id="16" name="Picture 14" descr="유리_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7" y="2069"/>
              <a:ext cx="1286" cy="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5" descr="4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4" y="2014"/>
              <a:ext cx="1392" cy="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Rectangle 16"/>
          <p:cNvSpPr>
            <a:spLocks noChangeArrowheads="1"/>
          </p:cNvSpPr>
          <p:nvPr/>
        </p:nvSpPr>
        <p:spPr bwMode="ltGray">
          <a:xfrm>
            <a:off x="6429375" y="3049364"/>
            <a:ext cx="2124075" cy="390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800" b="1" dirty="0">
                <a:latin typeface="Tahoma" pitchFamily="34" charset="0"/>
              </a:rPr>
              <a:t>Staff</a:t>
            </a: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ltGray">
          <a:xfrm>
            <a:off x="684213" y="3055714"/>
            <a:ext cx="2101850" cy="390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800" b="1" dirty="0">
                <a:latin typeface="Tahoma" pitchFamily="34" charset="0"/>
              </a:rPr>
              <a:t>Students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ltGray">
          <a:xfrm>
            <a:off x="3448050" y="3055714"/>
            <a:ext cx="2124075" cy="390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800" b="1" dirty="0">
                <a:latin typeface="Tahoma" pitchFamily="34" charset="0"/>
              </a:rPr>
              <a:t>Faculty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684213" y="3959002"/>
            <a:ext cx="2459037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ko-KR" sz="1400" b="1">
                <a:solidFill>
                  <a:schemeClr val="accent2"/>
                </a:solidFill>
              </a:rPr>
              <a:t> 21,000 undergraduates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ko-KR" sz="1400" b="1">
                <a:solidFill>
                  <a:schemeClr val="accent2"/>
                </a:solidFill>
              </a:rPr>
              <a:t> 4,000 postgraduates</a:t>
            </a:r>
          </a:p>
        </p:txBody>
      </p:sp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3492500" y="3959002"/>
            <a:ext cx="2663825" cy="63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ko-KR" sz="1400" b="1">
                <a:solidFill>
                  <a:schemeClr val="accent2"/>
                </a:solidFill>
              </a:rPr>
              <a:t> 1,000 full-time professors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ko-KR" sz="1400" b="1">
                <a:solidFill>
                  <a:schemeClr val="accent2"/>
                </a:solidFill>
              </a:rPr>
              <a:t> 1,300 part-time instructors</a:t>
            </a:r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6516688" y="3995514"/>
            <a:ext cx="20161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altLang="ko-KR" sz="1400" b="1">
                <a:solidFill>
                  <a:schemeClr val="accent2"/>
                </a:solidFill>
              </a:rPr>
              <a:t> 500 staff members</a:t>
            </a:r>
          </a:p>
        </p:txBody>
      </p:sp>
      <p:sp>
        <p:nvSpPr>
          <p:cNvPr id="24" name="Rectangle 391"/>
          <p:cNvSpPr>
            <a:spLocks noChangeArrowheads="1"/>
          </p:cNvSpPr>
          <p:nvPr/>
        </p:nvSpPr>
        <p:spPr bwMode="auto">
          <a:xfrm rot="5400000">
            <a:off x="4060316" y="2100039"/>
            <a:ext cx="1236662" cy="7215188"/>
          </a:xfrm>
          <a:prstGeom prst="rect">
            <a:avLst/>
          </a:prstGeom>
          <a:solidFill>
            <a:srgbClr val="99CCFF"/>
          </a:solidFill>
          <a:ln w="101600" algn="ctr">
            <a:solidFill>
              <a:srgbClr val="FFCC66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ko-KR" altLang="en-US" sz="1800">
              <a:latin typeface="굴림" charset="-127"/>
            </a:endParaRPr>
          </a:p>
        </p:txBody>
      </p:sp>
      <p:sp>
        <p:nvSpPr>
          <p:cNvPr id="25" name="Text Box 392"/>
          <p:cNvSpPr txBox="1">
            <a:spLocks noChangeArrowheads="1"/>
          </p:cNvSpPr>
          <p:nvPr/>
        </p:nvSpPr>
        <p:spPr bwMode="auto">
          <a:xfrm>
            <a:off x="1213928" y="5275039"/>
            <a:ext cx="7239000" cy="775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800" b="1" dirty="0"/>
              <a:t>Offering 112 bachelor’s, 67 master’s, and 58 doctoral degrees,</a:t>
            </a:r>
          </a:p>
          <a:p>
            <a:pPr>
              <a:lnSpc>
                <a:spcPct val="130000"/>
              </a:lnSpc>
            </a:pPr>
            <a:r>
              <a:rPr lang="en-US" altLang="ko-KR" sz="1800" b="1" dirty="0"/>
              <a:t>with 20 colleges and 12 specialized graduate schools.</a:t>
            </a:r>
          </a:p>
        </p:txBody>
      </p:sp>
      <p:sp>
        <p:nvSpPr>
          <p:cNvPr id="26" name="AutoShape 35"/>
          <p:cNvSpPr>
            <a:spLocks noChangeArrowheads="1"/>
          </p:cNvSpPr>
          <p:nvPr/>
        </p:nvSpPr>
        <p:spPr bwMode="auto">
          <a:xfrm rot="10800000">
            <a:off x="1690688" y="4587652"/>
            <a:ext cx="5761037" cy="287337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184718"/>
              </a:gs>
              <a:gs pos="100000">
                <a:srgbClr val="339933">
                  <a:alpha val="0"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 sz="1800">
              <a:latin typeface="굴림" charset="-127"/>
            </a:endParaRPr>
          </a:p>
        </p:txBody>
      </p:sp>
      <p:pic>
        <p:nvPicPr>
          <p:cNvPr id="5121" name="Picture 1" descr="C:\Users\KONKUK\Desktop\그림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1124744"/>
            <a:ext cx="7150372" cy="751907"/>
          </a:xfrm>
          <a:prstGeom prst="rect">
            <a:avLst/>
          </a:prstGeom>
          <a:noFill/>
        </p:spPr>
      </p:pic>
      <p:sp>
        <p:nvSpPr>
          <p:cNvPr id="33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err="1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K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onkuk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 University –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Facts and Figures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810574" y="11663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5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ontents-1"/>
          <p:cNvPicPr>
            <a:picLocks noChangeAspect="1" noChangeArrowheads="1"/>
          </p:cNvPicPr>
          <p:nvPr/>
        </p:nvPicPr>
        <p:blipFill>
          <a:blip r:embed="rId2" cstate="print"/>
          <a:srcRect t="9051"/>
          <a:stretch>
            <a:fillRect/>
          </a:stretch>
        </p:blipFill>
        <p:spPr bwMode="auto">
          <a:xfrm>
            <a:off x="0" y="620688"/>
            <a:ext cx="9144000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 Box 65"/>
          <p:cNvSpPr txBox="1">
            <a:spLocks noChangeArrowheads="1"/>
          </p:cNvSpPr>
          <p:nvPr/>
        </p:nvSpPr>
        <p:spPr bwMode="auto">
          <a:xfrm>
            <a:off x="179512" y="72448"/>
            <a:ext cx="5040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000" b="1" dirty="0" err="1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K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onkuk</a:t>
            </a:r>
            <a:r>
              <a:rPr lang="en-US" altLang="ko-KR" sz="20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 University – </a:t>
            </a:r>
            <a:r>
              <a:rPr lang="en-US" altLang="ko-KR" sz="1600" b="1" dirty="0" smtClean="0">
                <a:solidFill>
                  <a:schemeClr val="bg1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Globalization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810574" y="116632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FFFF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6</a:t>
            </a:r>
            <a:endParaRPr lang="ko-KR" altLang="en-US" sz="1600" dirty="0">
              <a:solidFill>
                <a:srgbClr val="FFFF00"/>
              </a:solidFill>
            </a:endParaRPr>
          </a:p>
        </p:txBody>
      </p:sp>
      <p:pic>
        <p:nvPicPr>
          <p:cNvPr id="16" name="Picture 23" descr="sub(LGE)-12p-2-ma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5" y="3140134"/>
            <a:ext cx="8750300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2" descr="sub(DM)-4p-1(2)"/>
          <p:cNvPicPr>
            <a:picLocks noChangeAspect="1" noChangeArrowheads="1"/>
          </p:cNvPicPr>
          <p:nvPr/>
        </p:nvPicPr>
        <p:blipFill>
          <a:blip r:embed="rId4" cstate="print">
            <a:lum contrast="18000"/>
          </a:blip>
          <a:srcRect/>
          <a:stretch>
            <a:fillRect/>
          </a:stretch>
        </p:blipFill>
        <p:spPr bwMode="auto">
          <a:xfrm>
            <a:off x="3132138" y="2503547"/>
            <a:ext cx="2868612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35"/>
          <p:cNvSpPr>
            <a:spLocks noChangeArrowheads="1"/>
          </p:cNvSpPr>
          <p:nvPr/>
        </p:nvSpPr>
        <p:spPr bwMode="auto">
          <a:xfrm>
            <a:off x="357188" y="705402"/>
            <a:ext cx="8247062" cy="90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400" b="1" dirty="0">
                <a:ea typeface="SimSun" pitchFamily="2" charset="-122"/>
              </a:rPr>
              <a:t> 300 partner universities/institutions in 48 </a:t>
            </a:r>
            <a:r>
              <a:rPr lang="en-US" altLang="ko-KR" sz="1400" b="1" dirty="0" smtClean="0">
                <a:ea typeface="SimSun" pitchFamily="2" charset="-122"/>
              </a:rPr>
              <a:t>countries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400" b="1" dirty="0" smtClean="0">
                <a:ea typeface="SimSun" pitchFamily="2" charset="-122"/>
              </a:rPr>
              <a:t> Over 150 incoming exchange students every year.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400" b="1" dirty="0" smtClean="0">
                <a:ea typeface="SimSun" pitchFamily="2" charset="-122"/>
              </a:rPr>
              <a:t> Over 400 KU students going abroad every year.</a:t>
            </a:r>
            <a:endParaRPr lang="en-US" altLang="zh-CN" sz="1400" b="1" dirty="0" smtClean="0">
              <a:ea typeface="SimSun" pitchFamily="2" charset="-122"/>
            </a:endParaRPr>
          </a:p>
        </p:txBody>
      </p:sp>
      <p:pic>
        <p:nvPicPr>
          <p:cNvPr id="20" name="Picture 26" descr="sub(DM)-4p-1(1)"/>
          <p:cNvPicPr>
            <a:picLocks noChangeAspect="1" noChangeArrowheads="1"/>
          </p:cNvPicPr>
          <p:nvPr/>
        </p:nvPicPr>
        <p:blipFill>
          <a:blip r:embed="rId5" cstate="print">
            <a:lum contrast="18000"/>
          </a:blip>
          <a:srcRect/>
          <a:stretch>
            <a:fillRect/>
          </a:stretch>
        </p:blipFill>
        <p:spPr bwMode="auto">
          <a:xfrm>
            <a:off x="142875" y="2503547"/>
            <a:ext cx="2776538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35"/>
          <p:cNvSpPr>
            <a:spLocks noChangeArrowheads="1"/>
          </p:cNvSpPr>
          <p:nvPr/>
        </p:nvSpPr>
        <p:spPr bwMode="auto">
          <a:xfrm>
            <a:off x="463550" y="2543234"/>
            <a:ext cx="2822575" cy="393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University of Edinburgh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University of Basel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</a:t>
            </a:r>
            <a:r>
              <a:rPr lang="en-US" altLang="ko-KR" sz="1200" b="1" dirty="0" err="1">
                <a:solidFill>
                  <a:srgbClr val="006600"/>
                </a:solidFill>
              </a:rPr>
              <a:t>Sodertorns</a:t>
            </a:r>
            <a:r>
              <a:rPr lang="en-US" altLang="ko-KR" sz="1200" b="1" dirty="0">
                <a:solidFill>
                  <a:srgbClr val="006600"/>
                </a:solidFill>
              </a:rPr>
              <a:t>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IESEG School of Management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University of Groningen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Erasmus Univ. of Rotterdam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University of Leicester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</a:t>
            </a:r>
            <a:r>
              <a:rPr lang="de-DE" altLang="ko-KR" sz="1200" b="1" dirty="0">
                <a:solidFill>
                  <a:srgbClr val="006600"/>
                </a:solidFill>
              </a:rPr>
              <a:t>GSO University o</a:t>
            </a:r>
            <a:r>
              <a:rPr lang="en-US" altLang="ko-KR" sz="1200" b="1" dirty="0">
                <a:solidFill>
                  <a:srgbClr val="006600"/>
                </a:solidFill>
              </a:rPr>
              <a:t>f Applied  </a:t>
            </a:r>
          </a:p>
          <a:p>
            <a:pPr>
              <a:lnSpc>
                <a:spcPct val="150000"/>
              </a:lnSpc>
              <a:buSzPct val="80000"/>
            </a:pPr>
            <a:r>
              <a:rPr lang="en-US" altLang="ko-KR" sz="1200" b="1" dirty="0">
                <a:solidFill>
                  <a:srgbClr val="006600"/>
                </a:solidFill>
              </a:rPr>
              <a:t>   Sciences Nuremberg 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University of Florence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NTNU, Norway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University of Southern Denmark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</a:t>
            </a:r>
            <a:r>
              <a:rPr lang="en-US" altLang="ko-KR" sz="1200" b="1" dirty="0" err="1">
                <a:solidFill>
                  <a:srgbClr val="006600"/>
                </a:solidFill>
              </a:rPr>
              <a:t>Haaga-Helia</a:t>
            </a:r>
            <a:r>
              <a:rPr lang="en-US" altLang="ko-KR" sz="1200" b="1" dirty="0">
                <a:solidFill>
                  <a:srgbClr val="006600"/>
                </a:solidFill>
              </a:rPr>
              <a:t>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 dirty="0">
                <a:solidFill>
                  <a:srgbClr val="006600"/>
                </a:solidFill>
              </a:rPr>
              <a:t> University of </a:t>
            </a:r>
            <a:r>
              <a:rPr lang="en-US" altLang="ko-KR" sz="1200" b="1" dirty="0" err="1">
                <a:solidFill>
                  <a:srgbClr val="006600"/>
                </a:solidFill>
              </a:rPr>
              <a:t>Málaga</a:t>
            </a:r>
            <a:endParaRPr lang="en-US" altLang="ko-KR" sz="1200" b="1" dirty="0">
              <a:solidFill>
                <a:srgbClr val="006600"/>
              </a:solidFill>
            </a:endParaRPr>
          </a:p>
        </p:txBody>
      </p:sp>
      <p:sp>
        <p:nvSpPr>
          <p:cNvPr id="22" name="직사각형 35"/>
          <p:cNvSpPr>
            <a:spLocks noChangeArrowheads="1"/>
          </p:cNvSpPr>
          <p:nvPr/>
        </p:nvSpPr>
        <p:spPr bwMode="auto">
          <a:xfrm>
            <a:off x="3311525" y="2574984"/>
            <a:ext cx="2339975" cy="421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Chongqing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Nanjing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Sichuan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Wuhan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Shanghai University of F&amp;E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Chuo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Osaka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Toyo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Matsuyama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Murdoch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Univ. of the Sunshine Coast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University of Tasmania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VIT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Institut Teknologi Bandung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Chulalongkorn University</a:t>
            </a:r>
          </a:p>
        </p:txBody>
      </p:sp>
      <p:pic>
        <p:nvPicPr>
          <p:cNvPr id="23" name="Picture 33" descr="sub(DM)-4p-1(4)"/>
          <p:cNvPicPr>
            <a:picLocks noChangeAspect="1" noChangeArrowheads="1"/>
          </p:cNvPicPr>
          <p:nvPr/>
        </p:nvPicPr>
        <p:blipFill>
          <a:blip r:embed="rId7" cstate="print">
            <a:lum contrast="18000"/>
          </a:blip>
          <a:srcRect/>
          <a:stretch>
            <a:fillRect/>
          </a:stretch>
        </p:blipFill>
        <p:spPr bwMode="auto">
          <a:xfrm>
            <a:off x="6035675" y="2503547"/>
            <a:ext cx="2805113" cy="297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35"/>
          <p:cNvSpPr>
            <a:spLocks noChangeArrowheads="1"/>
          </p:cNvSpPr>
          <p:nvPr/>
        </p:nvSpPr>
        <p:spPr bwMode="auto">
          <a:xfrm>
            <a:off x="6207125" y="2574984"/>
            <a:ext cx="2608263" cy="3934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SUNY, Stony Brook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Univ. of California, Davis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University of Pittsburg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Virginia Tech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Texas A&amp;M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University of Mississippi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Hawaii Pacific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University of Nebraska, Lincoln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Vanderbilt University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University of Alberta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University of Victoria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University Francisco Marroquin</a:t>
            </a:r>
          </a:p>
          <a:p>
            <a:pPr>
              <a:lnSpc>
                <a:spcPct val="150000"/>
              </a:lnSpc>
              <a:buSzPct val="80000"/>
              <a:buFontTx/>
              <a:buBlip>
                <a:blip r:embed="rId6"/>
              </a:buBlip>
            </a:pPr>
            <a:r>
              <a:rPr lang="en-US" altLang="ko-KR" sz="1200" b="1">
                <a:solidFill>
                  <a:srgbClr val="006600"/>
                </a:solidFill>
              </a:rPr>
              <a:t> La Universidad Nacional de </a:t>
            </a:r>
          </a:p>
          <a:p>
            <a:pPr>
              <a:lnSpc>
                <a:spcPct val="150000"/>
              </a:lnSpc>
              <a:buSzPct val="80000"/>
            </a:pPr>
            <a:r>
              <a:rPr lang="en-US" altLang="ko-KR" sz="1200" b="1">
                <a:solidFill>
                  <a:srgbClr val="006600"/>
                </a:solidFill>
              </a:rPr>
              <a:t>   Columbia</a:t>
            </a:r>
          </a:p>
        </p:txBody>
      </p:sp>
      <p:sp>
        <p:nvSpPr>
          <p:cNvPr id="25" name="TextBox 13"/>
          <p:cNvSpPr txBox="1">
            <a:spLocks noChangeArrowheads="1"/>
          </p:cNvSpPr>
          <p:nvPr/>
        </p:nvSpPr>
        <p:spPr bwMode="auto">
          <a:xfrm>
            <a:off x="6516688" y="2287647"/>
            <a:ext cx="1727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b="1" u="sng"/>
              <a:t>Americas</a:t>
            </a:r>
            <a:endParaRPr lang="ko-KR" altLang="en-US" sz="1600" b="1" u="sng"/>
          </a:p>
        </p:txBody>
      </p:sp>
      <p:sp>
        <p:nvSpPr>
          <p:cNvPr id="26" name="TextBox 14"/>
          <p:cNvSpPr txBox="1">
            <a:spLocks noChangeArrowheads="1"/>
          </p:cNvSpPr>
          <p:nvPr/>
        </p:nvSpPr>
        <p:spPr bwMode="auto">
          <a:xfrm>
            <a:off x="3563938" y="2287647"/>
            <a:ext cx="172878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b="1" u="sng"/>
              <a:t>Asia/Australia</a:t>
            </a:r>
            <a:endParaRPr lang="ko-KR" altLang="en-US" sz="1600" b="1" u="sng"/>
          </a:p>
        </p:txBody>
      </p:sp>
      <p:sp>
        <p:nvSpPr>
          <p:cNvPr id="27" name="TextBox 15"/>
          <p:cNvSpPr txBox="1">
            <a:spLocks noChangeArrowheads="1"/>
          </p:cNvSpPr>
          <p:nvPr/>
        </p:nvSpPr>
        <p:spPr bwMode="auto">
          <a:xfrm>
            <a:off x="684213" y="2276534"/>
            <a:ext cx="1727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1600" b="1" u="sng" dirty="0"/>
              <a:t>Europe</a:t>
            </a:r>
            <a:endParaRPr lang="ko-KR" altLang="en-US" sz="1600" b="1" u="sng" dirty="0"/>
          </a:p>
        </p:txBody>
      </p:sp>
      <p:sp>
        <p:nvSpPr>
          <p:cNvPr id="41" name="AutoShape 24"/>
          <p:cNvSpPr>
            <a:spLocks noChangeArrowheads="1"/>
          </p:cNvSpPr>
          <p:nvPr/>
        </p:nvSpPr>
        <p:spPr bwMode="auto">
          <a:xfrm>
            <a:off x="2550424" y="1830860"/>
            <a:ext cx="3875087" cy="428624"/>
          </a:xfrm>
          <a:prstGeom prst="flowChartAlternateProcess">
            <a:avLst/>
          </a:prstGeom>
          <a:solidFill>
            <a:srgbClr val="33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  <a:latin typeface="Tahoma" pitchFamily="34" charset="0"/>
                <a:ea typeface="돋움" pitchFamily="50" charset="-127"/>
              </a:rPr>
              <a:t>Active Partner </a:t>
            </a:r>
            <a:r>
              <a:rPr lang="en-US" altLang="ko-KR" sz="2000" b="1" dirty="0" smtClean="0">
                <a:solidFill>
                  <a:srgbClr val="FFFF00"/>
                </a:solidFill>
                <a:latin typeface="Tahoma" pitchFamily="34" charset="0"/>
                <a:ea typeface="돋움" pitchFamily="50" charset="-127"/>
              </a:rPr>
              <a:t>Universities</a:t>
            </a:r>
            <a:endParaRPr lang="en-US" altLang="ko-KR" sz="2000" b="1" dirty="0">
              <a:solidFill>
                <a:srgbClr val="FFFF00"/>
              </a:solidFill>
              <a:latin typeface="Tahoma" pitchFamily="34" charset="0"/>
              <a:ea typeface="돋움" pitchFamily="50" charset="-127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4" grpId="0"/>
      <p:bldP spid="4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1516</Words>
  <Application>Microsoft Office PowerPoint</Application>
  <PresentationFormat>화면 슬라이드 쇼(4:3)</PresentationFormat>
  <Paragraphs>385</Paragraphs>
  <Slides>27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KONKUK</dc:creator>
  <cp:lastModifiedBy>라구뜨</cp:lastModifiedBy>
  <cp:revision>139</cp:revision>
  <dcterms:created xsi:type="dcterms:W3CDTF">2011-08-23T02:18:29Z</dcterms:created>
  <dcterms:modified xsi:type="dcterms:W3CDTF">2012-10-10T00:23:05Z</dcterms:modified>
</cp:coreProperties>
</file>